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5" r:id="rId2"/>
    <p:sldId id="258" r:id="rId3"/>
    <p:sldId id="287" r:id="rId4"/>
    <p:sldId id="259" r:id="rId5"/>
    <p:sldId id="261" r:id="rId6"/>
    <p:sldId id="262" r:id="rId7"/>
    <p:sldId id="269" r:id="rId8"/>
    <p:sldId id="290" r:id="rId9"/>
    <p:sldId id="297" r:id="rId10"/>
    <p:sldId id="266" r:id="rId11"/>
    <p:sldId id="289" r:id="rId12"/>
    <p:sldId id="275" r:id="rId13"/>
    <p:sldId id="298" r:id="rId14"/>
    <p:sldId id="272" r:id="rId15"/>
    <p:sldId id="282" r:id="rId16"/>
    <p:sldId id="273" r:id="rId17"/>
    <p:sldId id="274" r:id="rId18"/>
    <p:sldId id="300" r:id="rId19"/>
    <p:sldId id="276" r:id="rId20"/>
    <p:sldId id="292" r:id="rId21"/>
    <p:sldId id="279" r:id="rId22"/>
    <p:sldId id="280" r:id="rId23"/>
    <p:sldId id="284" r:id="rId24"/>
    <p:sldId id="294" r:id="rId25"/>
    <p:sldId id="285" r:id="rId26"/>
    <p:sldId id="286"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077FA4-8A8E-4B2E-9CD7-84EE98AFD3A5}" type="datetimeFigureOut">
              <a:rPr lang="el-GR" smtClean="0"/>
              <a:pPr/>
              <a:t>4/12/2020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BC8A6F-B3AE-47BB-8B91-2A1385D5DD9D}" type="slidenum">
              <a:rPr lang="el-GR" smtClean="0"/>
              <a:pPr/>
              <a:t>‹#›</a:t>
            </a:fld>
            <a:endParaRPr lang="el-GR"/>
          </a:p>
        </p:txBody>
      </p:sp>
    </p:spTree>
    <p:extLst>
      <p:ext uri="{BB962C8B-B14F-4D97-AF65-F5344CB8AC3E}">
        <p14:creationId xmlns:p14="http://schemas.microsoft.com/office/powerpoint/2010/main" val="24777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4A84BD2B-63C0-4ED7-AA12-F6D22E6D36E7}" type="datetime1">
              <a:rPr lang="el-GR" smtClean="0"/>
              <a:pPr/>
              <a:t>4/12/2020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EFD25D9-2C57-432E-AE65-AE08FC9739B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8F917D8C-F27A-4DD8-8A20-25B4DA411EBE}" type="datetime1">
              <a:rPr lang="el-GR" smtClean="0"/>
              <a:pPr/>
              <a:t>4/12/2020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EFD25D9-2C57-432E-AE65-AE08FC9739B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53A03C02-3EE0-4BF2-988E-E678911A4A00}" type="datetime1">
              <a:rPr lang="el-GR" smtClean="0"/>
              <a:pPr/>
              <a:t>4/12/2020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EFD25D9-2C57-432E-AE65-AE08FC9739B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39195D20-D137-4679-B96F-26200D3A1D1D}" type="datetime1">
              <a:rPr lang="el-GR" smtClean="0"/>
              <a:pPr/>
              <a:t>4/12/2020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EFD25D9-2C57-432E-AE65-AE08FC9739B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9DC8DA5-2305-4625-8674-B48F58F94C84}" type="datetime1">
              <a:rPr lang="el-GR" smtClean="0"/>
              <a:pPr/>
              <a:t>4/12/2020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EFD25D9-2C57-432E-AE65-AE08FC9739B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36225C96-8309-47F9-BB45-05AE8378DD51}" type="datetime1">
              <a:rPr lang="el-GR" smtClean="0"/>
              <a:pPr/>
              <a:t>4/12/2020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EFD25D9-2C57-432E-AE65-AE08FC9739B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BB065CA5-EF37-4E23-9C59-9B50E536404F}" type="datetime1">
              <a:rPr lang="el-GR" smtClean="0"/>
              <a:pPr/>
              <a:t>4/12/2020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EFD25D9-2C57-432E-AE65-AE08FC9739B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B6FD413D-92D1-4284-A426-EE21CA1EB6F6}" type="datetime1">
              <a:rPr lang="el-GR" smtClean="0"/>
              <a:pPr/>
              <a:t>4/12/2020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EFD25D9-2C57-432E-AE65-AE08FC9739B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E04367B-3666-43AE-AE06-222F87B5EFDF}" type="datetime1">
              <a:rPr lang="el-GR" smtClean="0"/>
              <a:pPr/>
              <a:t>4/12/2020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EFD25D9-2C57-432E-AE65-AE08FC9739B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A5CF9BC-9305-42FD-A365-3582937C0A63}" type="datetime1">
              <a:rPr lang="el-GR" smtClean="0"/>
              <a:pPr/>
              <a:t>4/12/2020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EFD25D9-2C57-432E-AE65-AE08FC9739B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F5DCBF0-983B-4617-A068-53435EB58DF4}" type="datetime1">
              <a:rPr lang="el-GR" smtClean="0"/>
              <a:pPr/>
              <a:t>4/12/2020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EFD25D9-2C57-432E-AE65-AE08FC9739B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5B761-FB19-4D10-BAED-0A71FE3C1F17}" type="datetime1">
              <a:rPr lang="el-GR" smtClean="0"/>
              <a:pPr/>
              <a:t>4/12/2020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D25D9-2C57-432E-AE65-AE08FC9739B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1.bp.blogspot.com/-gj0wTegWX_0/Vk2F2m9tFQI/AAAAAAAAc2Q/omjGoeHC4TY/s1600/baltsa5.jpg" TargetMode="Externa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1.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youtu.be/ZJtyVUAP3ak" TargetMode="Externa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57232"/>
            <a:ext cx="8229600" cy="857256"/>
          </a:xfrm>
        </p:spPr>
        <p:txBody>
          <a:bodyPr>
            <a:normAutofit/>
          </a:bodyPr>
          <a:lstStyle/>
          <a:p>
            <a:r>
              <a:rPr lang="el-GR" sz="3000" b="1" dirty="0"/>
              <a:t> </a:t>
            </a:r>
            <a:r>
              <a:rPr lang="en-US" sz="3000" b="1" dirty="0"/>
              <a:t>Our Unknown </a:t>
            </a:r>
            <a:r>
              <a:rPr lang="en-US" sz="3000" b="1" dirty="0" err="1"/>
              <a:t>HERoine</a:t>
            </a:r>
            <a:r>
              <a:rPr lang="el-GR" sz="3000" b="1" dirty="0"/>
              <a:t>: </a:t>
            </a:r>
            <a:r>
              <a:rPr lang="en-US" sz="3000" b="1" dirty="0"/>
              <a:t>Agni </a:t>
            </a:r>
            <a:r>
              <a:rPr lang="en-US" sz="3000" b="1" dirty="0" err="1"/>
              <a:t>Mpaltsa</a:t>
            </a:r>
            <a:endParaRPr lang="el-GR" sz="3000" dirty="0"/>
          </a:p>
        </p:txBody>
      </p:sp>
      <p:sp>
        <p:nvSpPr>
          <p:cNvPr id="3" name="2 - Θέση περιεχομένου"/>
          <p:cNvSpPr>
            <a:spLocks noGrp="1"/>
          </p:cNvSpPr>
          <p:nvPr>
            <p:ph sz="half" idx="1"/>
          </p:nvPr>
        </p:nvSpPr>
        <p:spPr>
          <a:xfrm>
            <a:off x="285720" y="1600200"/>
            <a:ext cx="4718328" cy="4525963"/>
          </a:xfrm>
        </p:spPr>
        <p:txBody>
          <a:bodyPr>
            <a:normAutofit/>
          </a:bodyPr>
          <a:lstStyle/>
          <a:p>
            <a:pPr>
              <a:buNone/>
            </a:pPr>
            <a:endParaRPr lang="el-GR" b="1" dirty="0"/>
          </a:p>
          <a:p>
            <a:pPr>
              <a:buNone/>
            </a:pPr>
            <a:endParaRPr lang="el-GR" b="1" dirty="0"/>
          </a:p>
          <a:p>
            <a:pPr marL="180000" indent="-252000">
              <a:lnSpc>
                <a:spcPct val="150000"/>
              </a:lnSpc>
              <a:spcBef>
                <a:spcPts val="0"/>
              </a:spcBef>
              <a:buFont typeface="Wingdings" panose="05000000000000000000" pitchFamily="2" charset="2"/>
              <a:buChar char="§"/>
            </a:pPr>
            <a:r>
              <a:rPr lang="en-US" sz="2400" b="1" dirty="0"/>
              <a:t>Profession</a:t>
            </a:r>
            <a:r>
              <a:rPr lang="el-GR" sz="2400" b="1" dirty="0"/>
              <a:t>:  </a:t>
            </a:r>
            <a:r>
              <a:rPr lang="en-US" sz="2400" dirty="0"/>
              <a:t>Opera singer</a:t>
            </a:r>
            <a:endParaRPr lang="el-GR" sz="2400" dirty="0">
              <a:solidFill>
                <a:srgbClr val="FF0000"/>
              </a:solidFill>
            </a:endParaRPr>
          </a:p>
          <a:p>
            <a:pPr marL="180000" indent="-252000">
              <a:lnSpc>
                <a:spcPct val="150000"/>
              </a:lnSpc>
              <a:spcBef>
                <a:spcPts val="0"/>
              </a:spcBef>
              <a:buFont typeface="Wingdings" panose="05000000000000000000" pitchFamily="2" charset="2"/>
              <a:buChar char="§"/>
            </a:pPr>
            <a:r>
              <a:rPr lang="en-US" sz="2400" b="1" dirty="0"/>
              <a:t>Place of birth</a:t>
            </a:r>
            <a:r>
              <a:rPr lang="el-GR" sz="2400" b="1" dirty="0"/>
              <a:t>:</a:t>
            </a:r>
            <a:r>
              <a:rPr lang="el-GR" sz="2400" dirty="0"/>
              <a:t> </a:t>
            </a:r>
            <a:r>
              <a:rPr lang="en-US" sz="2400" dirty="0" err="1"/>
              <a:t>Lefkada</a:t>
            </a:r>
            <a:endParaRPr lang="el-GR" sz="2400" dirty="0"/>
          </a:p>
          <a:p>
            <a:pPr marL="180000" indent="-252000">
              <a:lnSpc>
                <a:spcPct val="150000"/>
              </a:lnSpc>
              <a:spcBef>
                <a:spcPts val="0"/>
              </a:spcBef>
              <a:buFont typeface="Wingdings" panose="05000000000000000000" pitchFamily="2" charset="2"/>
              <a:buChar char="§"/>
            </a:pPr>
            <a:r>
              <a:rPr lang="en-US" sz="2400" b="1" dirty="0"/>
              <a:t>Age</a:t>
            </a:r>
            <a:r>
              <a:rPr lang="el-GR" sz="2400" b="1" dirty="0"/>
              <a:t>: </a:t>
            </a:r>
            <a:r>
              <a:rPr lang="el-GR" sz="2400" dirty="0"/>
              <a:t>76 </a:t>
            </a:r>
            <a:r>
              <a:rPr lang="en-US" sz="2400" dirty="0"/>
              <a:t>years old</a:t>
            </a:r>
            <a:endParaRPr lang="el-GR" sz="2400" dirty="0"/>
          </a:p>
        </p:txBody>
      </p:sp>
      <p:pic>
        <p:nvPicPr>
          <p:cNvPr id="5" name="4 - Θέση περιεχομένου" descr="http://1.bp.blogspot.com/-gj0wTegWX_0/Vk2F2m9tFQI/AAAAAAAAc2Q/omjGoeHC4TY/s320/baltsa5.jpg">
            <a:hlinkClick r:id="rId2"/>
          </p:cNvPr>
          <p:cNvPicPr>
            <a:picLocks noGrp="1"/>
          </p:cNvPicPr>
          <p:nvPr>
            <p:ph sz="half" idx="2"/>
          </p:nvPr>
        </p:nvPicPr>
        <p:blipFill>
          <a:blip r:embed="rId3"/>
          <a:srcRect/>
          <a:stretch>
            <a:fillRect/>
          </a:stretch>
        </p:blipFill>
        <p:spPr bwMode="auto">
          <a:xfrm>
            <a:off x="5357818" y="1928801"/>
            <a:ext cx="3500462" cy="3857653"/>
          </a:xfrm>
          <a:prstGeom prst="rect">
            <a:avLst/>
          </a:prstGeom>
          <a:noFill/>
          <a:ln w="9525">
            <a:noFill/>
            <a:miter lim="800000"/>
            <a:headEnd/>
            <a:tailEnd/>
          </a:ln>
        </p:spPr>
      </p:pic>
      <p:pic>
        <p:nvPicPr>
          <p:cNvPr id="6" name="Picture 8"/>
          <p:cNvPicPr>
            <a:picLocks noChangeArrowheads="1"/>
          </p:cNvPicPr>
          <p:nvPr/>
        </p:nvPicPr>
        <p:blipFill>
          <a:blip r:embed="rId4"/>
          <a:srcRect/>
          <a:stretch>
            <a:fillRect/>
          </a:stretch>
        </p:blipFill>
        <p:spPr bwMode="auto">
          <a:xfrm>
            <a:off x="0" y="0"/>
            <a:ext cx="2481263" cy="760413"/>
          </a:xfrm>
          <a:prstGeom prst="rect">
            <a:avLst/>
          </a:prstGeom>
          <a:noFill/>
          <a:ln w="9525">
            <a:noFill/>
            <a:miter lim="800000"/>
            <a:headEnd/>
            <a:tailEnd/>
          </a:ln>
        </p:spPr>
      </p:pic>
      <p:pic>
        <p:nvPicPr>
          <p:cNvPr id="7" name="Picture 8" descr="EPAL_logo-2"/>
          <p:cNvPicPr>
            <a:picLocks noChangeAspect="1" noChangeArrowheads="1"/>
          </p:cNvPicPr>
          <p:nvPr/>
        </p:nvPicPr>
        <p:blipFill>
          <a:blip r:embed="rId5"/>
          <a:srcRect/>
          <a:stretch>
            <a:fillRect/>
          </a:stretch>
        </p:blipFill>
        <p:spPr bwMode="auto">
          <a:xfrm>
            <a:off x="8081962" y="0"/>
            <a:ext cx="1062038" cy="836613"/>
          </a:xfrm>
          <a:prstGeom prst="rect">
            <a:avLst/>
          </a:prstGeom>
          <a:noFill/>
          <a:ln w="9525">
            <a:noFill/>
            <a:miter lim="800000"/>
            <a:headEnd/>
            <a:tailEnd/>
          </a:ln>
        </p:spPr>
      </p:pic>
      <p:sp>
        <p:nvSpPr>
          <p:cNvPr id="8" name="7 - Θέση υποσέλιδου"/>
          <p:cNvSpPr>
            <a:spLocks noGrp="1"/>
          </p:cNvSpPr>
          <p:nvPr>
            <p:ph type="ftr" sz="quarter" idx="11"/>
          </p:nvPr>
        </p:nvSpPr>
        <p:spPr>
          <a:xfrm>
            <a:off x="0" y="6357958"/>
            <a:ext cx="9144000" cy="500042"/>
          </a:xfrm>
          <a:blipFill>
            <a:blip r:embed="rId6">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a:lstStyle/>
          <a:p>
            <a:r>
              <a:rPr lang="en-US" sz="2400" b="1" dirty="0">
                <a:solidFill>
                  <a:srgbClr val="0070C0"/>
                </a:solidFill>
              </a:rPr>
              <a:t>Unknown HERoines</a:t>
            </a:r>
            <a:endParaRPr lang="el-GR" sz="2400"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p:cNvSpPr txBox="1">
            <a:spLocks noChangeArrowheads="1"/>
          </p:cNvSpPr>
          <p:nvPr/>
        </p:nvSpPr>
        <p:spPr bwMode="auto">
          <a:xfrm>
            <a:off x="428597" y="1040531"/>
            <a:ext cx="5591203" cy="5346592"/>
          </a:xfrm>
          <a:prstGeom prst="rect">
            <a:avLst/>
          </a:prstGeom>
          <a:noFill/>
          <a:ln w="9525">
            <a:noFill/>
            <a:miter lim="800000"/>
            <a:headEnd/>
            <a:tailEnd/>
          </a:ln>
        </p:spPr>
        <p:txBody>
          <a:bodyPr wrap="square">
            <a:spAutoFit/>
          </a:bodyPr>
          <a:lstStyle/>
          <a:p>
            <a:pPr algn="just">
              <a:lnSpc>
                <a:spcPct val="150000"/>
              </a:lnSpc>
            </a:pPr>
            <a:r>
              <a:rPr lang="en-US" altLang="el-GR" sz="2300" b="1" dirty="0">
                <a:solidFill>
                  <a:srgbClr val="000000"/>
                </a:solidFill>
                <a:ea typeface="Times New Roman" pitchFamily="18" charset="0"/>
                <a:cs typeface="Calibri" pitchFamily="34" charset="0"/>
              </a:rPr>
              <a:t>Her return to Greece and her collaborations</a:t>
            </a:r>
            <a:endParaRPr lang="el-GR" altLang="el-GR" sz="2300" b="1" dirty="0">
              <a:solidFill>
                <a:srgbClr val="000000"/>
              </a:solidFill>
              <a:ea typeface="Times New Roman" pitchFamily="18" charset="0"/>
              <a:cs typeface="Calibri" pitchFamily="34" charset="0"/>
            </a:endParaRPr>
          </a:p>
          <a:p>
            <a:pPr marL="180000" indent="-252000" algn="just">
              <a:lnSpc>
                <a:spcPct val="150000"/>
              </a:lnSpc>
              <a:buFont typeface="Wingdings" pitchFamily="2" charset="2"/>
              <a:buChar char="§"/>
            </a:pPr>
            <a:r>
              <a:rPr lang="en-US" sz="2300" dirty="0"/>
              <a:t>In </a:t>
            </a:r>
            <a:r>
              <a:rPr lang="el-GR" sz="2300" dirty="0"/>
              <a:t>1984 </a:t>
            </a:r>
            <a:r>
              <a:rPr lang="en-US" sz="2300" dirty="0"/>
              <a:t>she first appears in Greece as ‘Karmen’ with the Zurich Opera, with Jose Carreras at her side as ‘Don Jose’.</a:t>
            </a:r>
            <a:endParaRPr lang="el-GR" sz="2300" dirty="0"/>
          </a:p>
          <a:p>
            <a:pPr marL="180000" indent="-252000" algn="just">
              <a:lnSpc>
                <a:spcPct val="150000"/>
              </a:lnSpc>
              <a:buFont typeface="Wingdings" pitchFamily="2" charset="2"/>
              <a:buChar char="§"/>
            </a:pPr>
            <a:r>
              <a:rPr lang="en-US" sz="2300" dirty="0"/>
              <a:t>She also has a collaboration with the Greek composer Stavros </a:t>
            </a:r>
            <a:r>
              <a:rPr lang="en-US" sz="2300" dirty="0" err="1"/>
              <a:t>Xarhakos</a:t>
            </a:r>
            <a:r>
              <a:rPr lang="en-US" sz="2300" dirty="0"/>
              <a:t> in </a:t>
            </a:r>
            <a:r>
              <a:rPr lang="el-GR" sz="2300" dirty="0"/>
              <a:t>1985</a:t>
            </a:r>
            <a:r>
              <a:rPr lang="en-US" sz="2300" dirty="0"/>
              <a:t>. They produced a record which was launched by</a:t>
            </a:r>
            <a:r>
              <a:rPr lang="el-GR" sz="2300" dirty="0"/>
              <a:t> </a:t>
            </a:r>
            <a:r>
              <a:rPr lang="el-GR" sz="2300" dirty="0" err="1"/>
              <a:t>Deutshe</a:t>
            </a:r>
            <a:r>
              <a:rPr lang="el-GR" sz="2300" dirty="0"/>
              <a:t> </a:t>
            </a:r>
            <a:r>
              <a:rPr lang="el-GR" sz="2300" dirty="0" err="1"/>
              <a:t>Grammophon</a:t>
            </a:r>
            <a:r>
              <a:rPr lang="el-GR" sz="2300" dirty="0"/>
              <a:t> </a:t>
            </a:r>
            <a:r>
              <a:rPr lang="en-US" sz="2300" dirty="0"/>
              <a:t>titled </a:t>
            </a:r>
            <a:r>
              <a:rPr lang="el-GR" sz="2300" dirty="0"/>
              <a:t>«</a:t>
            </a:r>
            <a:r>
              <a:rPr lang="el-GR" sz="2300" i="1" dirty="0" err="1"/>
              <a:t>Songs</a:t>
            </a:r>
            <a:r>
              <a:rPr lang="el-GR" sz="2300" i="1" dirty="0"/>
              <a:t> </a:t>
            </a:r>
            <a:r>
              <a:rPr lang="el-GR" sz="2300" i="1" dirty="0" err="1"/>
              <a:t>my</a:t>
            </a:r>
            <a:r>
              <a:rPr lang="el-GR" sz="2300" i="1" dirty="0"/>
              <a:t> </a:t>
            </a:r>
            <a:r>
              <a:rPr lang="el-GR" sz="2300" i="1" dirty="0" err="1"/>
              <a:t>country</a:t>
            </a:r>
            <a:r>
              <a:rPr lang="el-GR" sz="2300" i="1" dirty="0"/>
              <a:t> </a:t>
            </a:r>
            <a:r>
              <a:rPr lang="el-GR" sz="2300" i="1" dirty="0" err="1"/>
              <a:t>taught</a:t>
            </a:r>
            <a:r>
              <a:rPr lang="en-US" sz="2300" i="1" dirty="0"/>
              <a:t> me</a:t>
            </a:r>
            <a:r>
              <a:rPr lang="el-GR" sz="2300" dirty="0"/>
              <a:t>»</a:t>
            </a:r>
            <a:r>
              <a:rPr lang="en-US" sz="2300" dirty="0"/>
              <a:t>, and contained songs from great Greek composers.</a:t>
            </a:r>
            <a:r>
              <a:rPr lang="el-GR" sz="2300" dirty="0"/>
              <a:t> </a:t>
            </a:r>
            <a:endParaRPr lang="el-GR" altLang="el-GR" sz="2300" dirty="0">
              <a:ea typeface="Times New Roman" pitchFamily="18" charset="0"/>
              <a:cs typeface="Calibri" pitchFamily="34" charset="0"/>
            </a:endParaRPr>
          </a:p>
        </p:txBody>
      </p:sp>
      <p:pic>
        <p:nvPicPr>
          <p:cNvPr id="3" name="Picture 8"/>
          <p:cNvPicPr>
            <a:picLocks noChangeArrowheads="1"/>
          </p:cNvPicPr>
          <p:nvPr/>
        </p:nvPicPr>
        <p:blipFill>
          <a:blip r:embed="rId2"/>
          <a:srcRect/>
          <a:stretch>
            <a:fillRect/>
          </a:stretch>
        </p:blipFill>
        <p:spPr bwMode="auto">
          <a:xfrm>
            <a:off x="0" y="0"/>
            <a:ext cx="2481263" cy="760413"/>
          </a:xfrm>
          <a:prstGeom prst="rect">
            <a:avLst/>
          </a:prstGeom>
          <a:noFill/>
          <a:ln w="9525">
            <a:noFill/>
            <a:miter lim="800000"/>
            <a:headEnd/>
            <a:tailEnd/>
          </a:ln>
        </p:spPr>
      </p:pic>
      <p:pic>
        <p:nvPicPr>
          <p:cNvPr id="4" name="Picture 8" descr="EPAL_logo-2"/>
          <p:cNvPicPr>
            <a:picLocks noChangeAspect="1" noChangeArrowheads="1"/>
          </p:cNvPicPr>
          <p:nvPr/>
        </p:nvPicPr>
        <p:blipFill>
          <a:blip r:embed="rId3"/>
          <a:srcRect/>
          <a:stretch>
            <a:fillRect/>
          </a:stretch>
        </p:blipFill>
        <p:spPr bwMode="auto">
          <a:xfrm>
            <a:off x="8081962" y="0"/>
            <a:ext cx="1062038" cy="836613"/>
          </a:xfrm>
          <a:prstGeom prst="rect">
            <a:avLst/>
          </a:prstGeom>
          <a:noFill/>
          <a:ln w="9525">
            <a:noFill/>
            <a:miter lim="800000"/>
            <a:headEnd/>
            <a:tailEnd/>
          </a:ln>
        </p:spPr>
      </p:pic>
      <p:sp>
        <p:nvSpPr>
          <p:cNvPr id="5" name="4 - Θέση υποσέλιδου"/>
          <p:cNvSpPr>
            <a:spLocks noGrp="1"/>
          </p:cNvSpPr>
          <p:nvPr>
            <p:ph type="ftr" sz="quarter" idx="11"/>
          </p:nvPr>
        </p:nvSpPr>
        <p:spPr/>
        <p:txBody>
          <a:bodyPr/>
          <a:lstStyle/>
          <a:p>
            <a:endParaRPr lang="el-GR"/>
          </a:p>
        </p:txBody>
      </p:sp>
      <p:sp>
        <p:nvSpPr>
          <p:cNvPr id="6" name="7 - Θέση υποσέλιδου"/>
          <p:cNvSpPr txBox="1">
            <a:spLocks/>
          </p:cNvSpPr>
          <p:nvPr/>
        </p:nvSpPr>
        <p:spPr>
          <a:xfrm>
            <a:off x="0" y="6357958"/>
            <a:ext cx="9144000" cy="500042"/>
          </a:xfrm>
          <a:prstGeom prst="rect">
            <a:avLst/>
          </a:prstGeom>
          <a:blipFill>
            <a:blip r:embed="rId4">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445" r="12445"/>
          <a:stretch/>
        </p:blipFill>
        <p:spPr bwMode="auto">
          <a:xfrm>
            <a:off x="6240477" y="3860244"/>
            <a:ext cx="2372504" cy="236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0306" y="1001157"/>
            <a:ext cx="2352675"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467544" y="841684"/>
            <a:ext cx="8208912" cy="3913059"/>
          </a:xfrm>
          <a:prstGeom prst="rect">
            <a:avLst/>
          </a:prstGeom>
          <a:noFill/>
          <a:ln w="9525">
            <a:noFill/>
            <a:miter lim="800000"/>
            <a:headEnd/>
            <a:tailEnd/>
          </a:ln>
        </p:spPr>
        <p:txBody>
          <a:bodyPr wrap="square">
            <a:spAutoFit/>
          </a:bodyPr>
          <a:lstStyle/>
          <a:p>
            <a:pPr algn="ctr">
              <a:lnSpc>
                <a:spcPct val="150000"/>
              </a:lnSpc>
            </a:pPr>
            <a:r>
              <a:rPr lang="en-US" altLang="el-GR" sz="2400" b="1" dirty="0">
                <a:solidFill>
                  <a:srgbClr val="000000"/>
                </a:solidFill>
                <a:ea typeface="Times New Roman" pitchFamily="18" charset="0"/>
                <a:cs typeface="Calibri" pitchFamily="34" charset="0"/>
              </a:rPr>
              <a:t>Her return to Greece and her collaborations</a:t>
            </a:r>
            <a:endParaRPr lang="el-GR" altLang="el-GR" sz="2200" b="1" dirty="0">
              <a:solidFill>
                <a:srgbClr val="000000"/>
              </a:solidFill>
              <a:ea typeface="Times New Roman" pitchFamily="18" charset="0"/>
              <a:cs typeface="Calibri" pitchFamily="34" charset="0"/>
            </a:endParaRPr>
          </a:p>
          <a:p>
            <a:pPr marL="180000" indent="-252000" algn="just">
              <a:lnSpc>
                <a:spcPct val="150000"/>
              </a:lnSpc>
              <a:buFont typeface="Wingdings" pitchFamily="2" charset="2"/>
              <a:buChar char="§"/>
            </a:pPr>
            <a:r>
              <a:rPr lang="en-US" sz="2400" dirty="0"/>
              <a:t>With </a:t>
            </a:r>
            <a:r>
              <a:rPr lang="en-US" sz="2400" dirty="0" err="1"/>
              <a:t>Mikis</a:t>
            </a:r>
            <a:r>
              <a:rPr lang="en-US" sz="2400" dirty="0"/>
              <a:t> Theodorakis as conductor, she sang in 1992 at the opening ceremony of the Barcelona Olympic Games, during the entrance of the Olympic flag in the stadium.</a:t>
            </a:r>
            <a:endParaRPr lang="el-GR" sz="2400" dirty="0"/>
          </a:p>
          <a:p>
            <a:pPr marL="269875" indent="-269875" algn="just">
              <a:lnSpc>
                <a:spcPct val="150000"/>
              </a:lnSpc>
              <a:buFont typeface="Wingdings" pitchFamily="2" charset="2"/>
              <a:buChar char="§"/>
            </a:pPr>
            <a:r>
              <a:rPr lang="en-US" sz="2400" dirty="0"/>
              <a:t>In 1996, at the Atlanta Olympic Games, she sang again the “</a:t>
            </a:r>
            <a:r>
              <a:rPr lang="en-US" sz="2400" i="1" dirty="0"/>
              <a:t>Songs my country taught me</a:t>
            </a:r>
            <a:r>
              <a:rPr lang="en-US" sz="2400" dirty="0"/>
              <a:t>”, with Stavros </a:t>
            </a:r>
            <a:r>
              <a:rPr lang="en-US" sz="2400" dirty="0" err="1"/>
              <a:t>Xarhakos</a:t>
            </a:r>
            <a:r>
              <a:rPr lang="en-US" sz="2400" dirty="0"/>
              <a:t> as conductor. </a:t>
            </a:r>
            <a:endParaRPr lang="el-GR" sz="2400" dirty="0"/>
          </a:p>
        </p:txBody>
      </p:sp>
      <p:pic>
        <p:nvPicPr>
          <p:cNvPr id="5" name="Picture 8"/>
          <p:cNvPicPr>
            <a:picLocks noChangeArrowheads="1"/>
          </p:cNvPicPr>
          <p:nvPr/>
        </p:nvPicPr>
        <p:blipFill>
          <a:blip r:embed="rId2"/>
          <a:srcRect/>
          <a:stretch>
            <a:fillRect/>
          </a:stretch>
        </p:blipFill>
        <p:spPr bwMode="auto">
          <a:xfrm>
            <a:off x="0" y="0"/>
            <a:ext cx="2481263" cy="760413"/>
          </a:xfrm>
          <a:prstGeom prst="rect">
            <a:avLst/>
          </a:prstGeom>
          <a:noFill/>
          <a:ln w="9525">
            <a:noFill/>
            <a:miter lim="800000"/>
            <a:headEnd/>
            <a:tailEnd/>
          </a:ln>
        </p:spPr>
      </p:pic>
      <p:pic>
        <p:nvPicPr>
          <p:cNvPr id="6" name="Picture 8" descr="EPAL_logo-2"/>
          <p:cNvPicPr>
            <a:picLocks noChangeAspect="1" noChangeArrowheads="1"/>
          </p:cNvPicPr>
          <p:nvPr/>
        </p:nvPicPr>
        <p:blipFill>
          <a:blip r:embed="rId3"/>
          <a:srcRect/>
          <a:stretch>
            <a:fillRect/>
          </a:stretch>
        </p:blipFill>
        <p:spPr bwMode="auto">
          <a:xfrm>
            <a:off x="8081962" y="0"/>
            <a:ext cx="1062038" cy="836613"/>
          </a:xfrm>
          <a:prstGeom prst="rect">
            <a:avLst/>
          </a:prstGeom>
          <a:noFill/>
          <a:ln w="9525">
            <a:noFill/>
            <a:miter lim="800000"/>
            <a:headEnd/>
            <a:tailEnd/>
          </a:ln>
        </p:spPr>
      </p:pic>
      <p:sp>
        <p:nvSpPr>
          <p:cNvPr id="7" name="6 - Θέση υποσέλιδου"/>
          <p:cNvSpPr>
            <a:spLocks noGrp="1"/>
          </p:cNvSpPr>
          <p:nvPr>
            <p:ph type="ftr" sz="quarter" idx="11"/>
          </p:nvPr>
        </p:nvSpPr>
        <p:spPr/>
        <p:txBody>
          <a:bodyPr/>
          <a:lstStyle/>
          <a:p>
            <a:endParaRPr lang="el-GR"/>
          </a:p>
        </p:txBody>
      </p:sp>
      <p:sp>
        <p:nvSpPr>
          <p:cNvPr id="8" name="7 - Θέση υποσέλιδου"/>
          <p:cNvSpPr txBox="1">
            <a:spLocks/>
          </p:cNvSpPr>
          <p:nvPr/>
        </p:nvSpPr>
        <p:spPr>
          <a:xfrm>
            <a:off x="0" y="6357958"/>
            <a:ext cx="9144000" cy="500042"/>
          </a:xfrm>
          <a:prstGeom prst="rect">
            <a:avLst/>
          </a:prstGeom>
          <a:blipFill>
            <a:blip r:embed="rId4">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395536" y="836613"/>
            <a:ext cx="8352928" cy="3913059"/>
          </a:xfrm>
          <a:prstGeom prst="rect">
            <a:avLst/>
          </a:prstGeom>
          <a:noFill/>
          <a:ln w="9525">
            <a:noFill/>
            <a:miter lim="800000"/>
            <a:headEnd/>
            <a:tailEnd/>
          </a:ln>
        </p:spPr>
        <p:txBody>
          <a:bodyPr wrap="square">
            <a:spAutoFit/>
          </a:bodyPr>
          <a:lstStyle/>
          <a:p>
            <a:pPr algn="ctr">
              <a:lnSpc>
                <a:spcPct val="150000"/>
              </a:lnSpc>
            </a:pPr>
            <a:r>
              <a:rPr lang="en-US" altLang="el-GR" sz="2400" b="1" dirty="0">
                <a:solidFill>
                  <a:srgbClr val="000000"/>
                </a:solidFill>
                <a:ea typeface="Times New Roman" pitchFamily="18" charset="0"/>
                <a:cs typeface="Calibri" pitchFamily="34" charset="0"/>
              </a:rPr>
              <a:t>Her return to Greece and her collaborations</a:t>
            </a:r>
            <a:endParaRPr lang="el-GR" altLang="el-GR" sz="2400" b="1" dirty="0">
              <a:solidFill>
                <a:srgbClr val="000000"/>
              </a:solidFill>
              <a:ea typeface="Times New Roman" pitchFamily="18" charset="0"/>
              <a:cs typeface="Calibri" pitchFamily="34" charset="0"/>
            </a:endParaRPr>
          </a:p>
          <a:p>
            <a:pPr marL="180000" indent="-252000" algn="just">
              <a:lnSpc>
                <a:spcPct val="150000"/>
              </a:lnSpc>
              <a:buFont typeface="Wingdings" pitchFamily="2" charset="2"/>
              <a:buChar char="§"/>
            </a:pPr>
            <a:r>
              <a:rPr lang="el-GR" sz="2400" dirty="0"/>
              <a:t> </a:t>
            </a:r>
            <a:r>
              <a:rPr lang="en-US" sz="2400" dirty="0"/>
              <a:t>On May 17</a:t>
            </a:r>
            <a:r>
              <a:rPr lang="en-US" sz="2400" baseline="30000" dirty="0"/>
              <a:t>th</a:t>
            </a:r>
            <a:r>
              <a:rPr lang="en-US" sz="2400" dirty="0"/>
              <a:t> 2012 she sang the Greek National Anthem at the </a:t>
            </a:r>
            <a:r>
              <a:rPr lang="en-US" sz="2400" dirty="0" err="1"/>
              <a:t>Panathenean</a:t>
            </a:r>
            <a:r>
              <a:rPr lang="en-US" sz="2400" dirty="0"/>
              <a:t> Stadium, during the ceremony for the delivery of the Olympic Flame for the London Olympic Games.</a:t>
            </a:r>
            <a:endParaRPr lang="el-GR" sz="2400" dirty="0"/>
          </a:p>
          <a:p>
            <a:pPr marL="180000" indent="-252000" algn="just">
              <a:lnSpc>
                <a:spcPct val="150000"/>
              </a:lnSpc>
              <a:buFont typeface="Wingdings" pitchFamily="2" charset="2"/>
              <a:buChar char="§"/>
            </a:pPr>
            <a:r>
              <a:rPr lang="en-US" sz="2400" dirty="0"/>
              <a:t>Her last appearance was in 2017, in one of the greatest operas of the early 20</a:t>
            </a:r>
            <a:r>
              <a:rPr lang="en-US" sz="2400" baseline="30000" dirty="0"/>
              <a:t>th</a:t>
            </a:r>
            <a:r>
              <a:rPr lang="en-US" sz="2400" dirty="0"/>
              <a:t> century, “</a:t>
            </a:r>
            <a:r>
              <a:rPr lang="en-US" sz="2400" i="1" dirty="0"/>
              <a:t>Electra</a:t>
            </a:r>
            <a:r>
              <a:rPr lang="en-US" sz="2400" dirty="0"/>
              <a:t>” by Johann Strauss. She sang the role of ‘</a:t>
            </a:r>
            <a:r>
              <a:rPr lang="en-US" sz="2400" dirty="0" err="1"/>
              <a:t>Clitemnistra</a:t>
            </a:r>
            <a:r>
              <a:rPr lang="en-US" sz="2400" dirty="0"/>
              <a:t>’.</a:t>
            </a:r>
            <a:endParaRPr lang="el-GR" altLang="el-GR" sz="2200" b="1" dirty="0">
              <a:solidFill>
                <a:srgbClr val="000000"/>
              </a:solidFill>
              <a:ea typeface="Times New Roman" pitchFamily="18" charset="0"/>
              <a:cs typeface="Calibri" pitchFamily="34" charset="0"/>
            </a:endParaRPr>
          </a:p>
        </p:txBody>
      </p:sp>
      <p:pic>
        <p:nvPicPr>
          <p:cNvPr id="3" name="Picture 8" descr="EPAL_logo-2"/>
          <p:cNvPicPr>
            <a:picLocks noChangeAspect="1" noChangeArrowheads="1"/>
          </p:cNvPicPr>
          <p:nvPr/>
        </p:nvPicPr>
        <p:blipFill>
          <a:blip r:embed="rId2"/>
          <a:srcRect/>
          <a:stretch>
            <a:fillRect/>
          </a:stretch>
        </p:blipFill>
        <p:spPr bwMode="auto">
          <a:xfrm>
            <a:off x="8081962" y="0"/>
            <a:ext cx="1062038" cy="836613"/>
          </a:xfrm>
          <a:prstGeom prst="rect">
            <a:avLst/>
          </a:prstGeom>
          <a:noFill/>
          <a:ln w="9525">
            <a:noFill/>
            <a:miter lim="800000"/>
            <a:headEnd/>
            <a:tailEnd/>
          </a:ln>
        </p:spPr>
      </p:pic>
      <p:pic>
        <p:nvPicPr>
          <p:cNvPr id="5" name="Picture 8"/>
          <p:cNvPicPr>
            <a:picLocks noChangeArrowheads="1"/>
          </p:cNvPicPr>
          <p:nvPr/>
        </p:nvPicPr>
        <p:blipFill>
          <a:blip r:embed="rId3"/>
          <a:srcRect/>
          <a:stretch>
            <a:fillRect/>
          </a:stretch>
        </p:blipFill>
        <p:spPr bwMode="auto">
          <a:xfrm>
            <a:off x="0" y="0"/>
            <a:ext cx="2481263" cy="760413"/>
          </a:xfrm>
          <a:prstGeom prst="rect">
            <a:avLst/>
          </a:prstGeom>
          <a:noFill/>
          <a:ln w="9525">
            <a:noFill/>
            <a:miter lim="800000"/>
            <a:headEnd/>
            <a:tailEnd/>
          </a:ln>
        </p:spPr>
      </p:pic>
      <p:sp>
        <p:nvSpPr>
          <p:cNvPr id="6" name="5 - Θέση υποσέλιδου"/>
          <p:cNvSpPr>
            <a:spLocks noGrp="1"/>
          </p:cNvSpPr>
          <p:nvPr>
            <p:ph type="ftr" sz="quarter" idx="11"/>
          </p:nvPr>
        </p:nvSpPr>
        <p:spPr/>
        <p:txBody>
          <a:bodyPr/>
          <a:lstStyle/>
          <a:p>
            <a:endParaRPr lang="el-GR"/>
          </a:p>
        </p:txBody>
      </p:sp>
      <p:sp>
        <p:nvSpPr>
          <p:cNvPr id="7" name="7 - Θέση υποσέλιδου"/>
          <p:cNvSpPr txBox="1">
            <a:spLocks/>
          </p:cNvSpPr>
          <p:nvPr/>
        </p:nvSpPr>
        <p:spPr>
          <a:xfrm>
            <a:off x="0" y="6357958"/>
            <a:ext cx="9144000" cy="500042"/>
          </a:xfrm>
          <a:prstGeom prst="rect">
            <a:avLst/>
          </a:prstGeom>
          <a:blipFill>
            <a:blip r:embed="rId4">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371600" y="5434895"/>
            <a:ext cx="6400800" cy="933437"/>
          </a:xfrm>
        </p:spPr>
        <p:txBody>
          <a:bodyPr>
            <a:noAutofit/>
          </a:bodyPr>
          <a:lstStyle/>
          <a:p>
            <a:r>
              <a:rPr lang="en-US" sz="2400" dirty="0">
                <a:solidFill>
                  <a:schemeClr val="tx1"/>
                </a:solidFill>
              </a:rPr>
              <a:t>‘</a:t>
            </a:r>
            <a:r>
              <a:rPr lang="en-US" sz="2400" i="1" dirty="0">
                <a:solidFill>
                  <a:schemeClr val="tx1"/>
                </a:solidFill>
              </a:rPr>
              <a:t>Electra</a:t>
            </a:r>
            <a:r>
              <a:rPr lang="en-US" sz="2400" dirty="0">
                <a:solidFill>
                  <a:schemeClr val="tx1"/>
                </a:solidFill>
              </a:rPr>
              <a:t>’</a:t>
            </a:r>
            <a:endParaRPr lang="el-GR" sz="2400" dirty="0">
              <a:solidFill>
                <a:schemeClr val="tx1"/>
              </a:solidFill>
            </a:endParaRPr>
          </a:p>
          <a:p>
            <a:r>
              <a:rPr lang="en-US" sz="2400" dirty="0">
                <a:solidFill>
                  <a:schemeClr val="tx1"/>
                </a:solidFill>
              </a:rPr>
              <a:t>Athens Music Hall</a:t>
            </a:r>
            <a:r>
              <a:rPr lang="el-GR" sz="2400" dirty="0">
                <a:solidFill>
                  <a:schemeClr val="tx1"/>
                </a:solidFill>
              </a:rPr>
              <a:t>, 2007 </a:t>
            </a:r>
          </a:p>
        </p:txBody>
      </p:sp>
      <p:pic>
        <p:nvPicPr>
          <p:cNvPr id="4" name="Picture 2" descr="https://www.elculture.gr/wp-content/uploads/2020/04/Agnes_Baltsa_Strauss_Electra_MMA_c_Akriviadis_10053_486.jpg"/>
          <p:cNvPicPr>
            <a:picLocks noChangeAspect="1" noChangeArrowheads="1"/>
          </p:cNvPicPr>
          <p:nvPr/>
        </p:nvPicPr>
        <p:blipFill>
          <a:blip r:embed="rId2"/>
          <a:srcRect/>
          <a:stretch>
            <a:fillRect/>
          </a:stretch>
        </p:blipFill>
        <p:spPr bwMode="auto">
          <a:xfrm>
            <a:off x="1000100" y="785795"/>
            <a:ext cx="7000924" cy="4500593"/>
          </a:xfrm>
          <a:prstGeom prst="rect">
            <a:avLst/>
          </a:prstGeom>
          <a:noFill/>
        </p:spPr>
      </p:pic>
      <p:pic>
        <p:nvPicPr>
          <p:cNvPr id="5" name="Picture 8"/>
          <p:cNvPicPr>
            <a:picLocks noChangeArrowheads="1"/>
          </p:cNvPicPr>
          <p:nvPr/>
        </p:nvPicPr>
        <p:blipFill>
          <a:blip r:embed="rId3"/>
          <a:srcRect/>
          <a:stretch>
            <a:fillRect/>
          </a:stretch>
        </p:blipFill>
        <p:spPr bwMode="auto">
          <a:xfrm>
            <a:off x="0" y="0"/>
            <a:ext cx="2481263" cy="760413"/>
          </a:xfrm>
          <a:prstGeom prst="rect">
            <a:avLst/>
          </a:prstGeom>
          <a:noFill/>
          <a:ln w="9525">
            <a:noFill/>
            <a:miter lim="800000"/>
            <a:headEnd/>
            <a:tailEnd/>
          </a:ln>
        </p:spPr>
      </p:pic>
      <p:pic>
        <p:nvPicPr>
          <p:cNvPr id="6" name="Picture 8" descr="EPAL_logo-2"/>
          <p:cNvPicPr>
            <a:picLocks noChangeAspect="1" noChangeArrowheads="1"/>
          </p:cNvPicPr>
          <p:nvPr/>
        </p:nvPicPr>
        <p:blipFill>
          <a:blip r:embed="rId4"/>
          <a:srcRect/>
          <a:stretch>
            <a:fillRect/>
          </a:stretch>
        </p:blipFill>
        <p:spPr bwMode="auto">
          <a:xfrm>
            <a:off x="8081962" y="0"/>
            <a:ext cx="1062038" cy="836613"/>
          </a:xfrm>
          <a:prstGeom prst="rect">
            <a:avLst/>
          </a:prstGeom>
          <a:noFill/>
          <a:ln w="9525">
            <a:noFill/>
            <a:miter lim="800000"/>
            <a:headEnd/>
            <a:tailEnd/>
          </a:ln>
        </p:spPr>
      </p:pic>
      <p:sp>
        <p:nvSpPr>
          <p:cNvPr id="7" name="6 - Θέση υποσέλιδου"/>
          <p:cNvSpPr>
            <a:spLocks noGrp="1"/>
          </p:cNvSpPr>
          <p:nvPr>
            <p:ph type="ftr" sz="quarter" idx="11"/>
          </p:nvPr>
        </p:nvSpPr>
        <p:spPr/>
        <p:txBody>
          <a:bodyPr/>
          <a:lstStyle/>
          <a:p>
            <a:endParaRPr lang="el-GR"/>
          </a:p>
        </p:txBody>
      </p:sp>
      <p:sp>
        <p:nvSpPr>
          <p:cNvPr id="8" name="7 - Θέση υποσέλιδου"/>
          <p:cNvSpPr txBox="1">
            <a:spLocks/>
          </p:cNvSpPr>
          <p:nvPr/>
        </p:nvSpPr>
        <p:spPr>
          <a:xfrm>
            <a:off x="0" y="6357958"/>
            <a:ext cx="9144000" cy="500042"/>
          </a:xfrm>
          <a:prstGeom prst="rect">
            <a:avLst/>
          </a:prstGeom>
          <a:blipFill>
            <a:blip r:embed="rId5">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467544" y="1124744"/>
            <a:ext cx="8208912" cy="2805063"/>
          </a:xfrm>
          <a:prstGeom prst="rect">
            <a:avLst/>
          </a:prstGeom>
          <a:noFill/>
          <a:ln w="9525">
            <a:noFill/>
            <a:miter lim="800000"/>
            <a:headEnd/>
            <a:tailEnd/>
          </a:ln>
        </p:spPr>
        <p:txBody>
          <a:bodyPr wrap="square">
            <a:spAutoFit/>
          </a:bodyPr>
          <a:lstStyle/>
          <a:p>
            <a:pPr algn="ctr">
              <a:lnSpc>
                <a:spcPct val="150000"/>
              </a:lnSpc>
            </a:pPr>
            <a:r>
              <a:rPr lang="en-US" altLang="el-GR" sz="2400" b="1" dirty="0">
                <a:solidFill>
                  <a:srgbClr val="000000"/>
                </a:solidFill>
                <a:ea typeface="Times New Roman" pitchFamily="18" charset="0"/>
                <a:cs typeface="Calibri" pitchFamily="34" charset="0"/>
              </a:rPr>
              <a:t>Critics on her work</a:t>
            </a:r>
            <a:endParaRPr lang="el-GR" sz="2800" dirty="0"/>
          </a:p>
          <a:p>
            <a:pPr algn="ctr">
              <a:lnSpc>
                <a:spcPct val="150000"/>
              </a:lnSpc>
            </a:pPr>
            <a:r>
              <a:rPr lang="en-US" sz="2400" dirty="0"/>
              <a:t>The German critics have called </a:t>
            </a:r>
            <a:r>
              <a:rPr lang="el-GR" sz="2400" dirty="0"/>
              <a:t>«...</a:t>
            </a:r>
            <a:r>
              <a:rPr lang="en-US" sz="2400" dirty="0"/>
              <a:t>pearl</a:t>
            </a:r>
            <a:endParaRPr lang="el-GR" sz="2400" dirty="0"/>
          </a:p>
          <a:p>
            <a:pPr algn="ctr">
              <a:lnSpc>
                <a:spcPct val="150000"/>
              </a:lnSpc>
            </a:pPr>
            <a:r>
              <a:rPr lang="en-US" sz="2400" dirty="0"/>
              <a:t>in Opera’s necklace</a:t>
            </a:r>
            <a:r>
              <a:rPr lang="el-GR" sz="2400" dirty="0"/>
              <a:t>», </a:t>
            </a:r>
            <a:r>
              <a:rPr lang="en-US" sz="2400" dirty="0"/>
              <a:t>and the famous conductor Herbert von  Karajan has stated </a:t>
            </a:r>
            <a:r>
              <a:rPr lang="el-GR" sz="2400" dirty="0"/>
              <a:t>«...</a:t>
            </a:r>
            <a:r>
              <a:rPr lang="en-US" sz="2400" dirty="0"/>
              <a:t> she is the most important dramatic mezzo soprano of our time</a:t>
            </a:r>
            <a:r>
              <a:rPr lang="el-GR" sz="2400" dirty="0"/>
              <a:t>».</a:t>
            </a:r>
            <a:endParaRPr lang="el-GR" altLang="el-GR" sz="2400" b="1" dirty="0">
              <a:solidFill>
                <a:srgbClr val="000000"/>
              </a:solidFill>
              <a:ea typeface="Times New Roman" pitchFamily="18" charset="0"/>
              <a:cs typeface="Calibri" pitchFamily="34" charset="0"/>
            </a:endParaRPr>
          </a:p>
        </p:txBody>
      </p:sp>
      <p:pic>
        <p:nvPicPr>
          <p:cNvPr id="3" name="Picture 8"/>
          <p:cNvPicPr>
            <a:picLocks noChangeArrowheads="1"/>
          </p:cNvPicPr>
          <p:nvPr/>
        </p:nvPicPr>
        <p:blipFill>
          <a:blip r:embed="rId2"/>
          <a:srcRect/>
          <a:stretch>
            <a:fillRect/>
          </a:stretch>
        </p:blipFill>
        <p:spPr bwMode="auto">
          <a:xfrm>
            <a:off x="0" y="0"/>
            <a:ext cx="2481263" cy="760413"/>
          </a:xfrm>
          <a:prstGeom prst="rect">
            <a:avLst/>
          </a:prstGeom>
          <a:noFill/>
          <a:ln w="9525">
            <a:noFill/>
            <a:miter lim="800000"/>
            <a:headEnd/>
            <a:tailEnd/>
          </a:ln>
        </p:spPr>
      </p:pic>
      <p:pic>
        <p:nvPicPr>
          <p:cNvPr id="5" name="Picture 8" descr="EPAL_logo-2"/>
          <p:cNvPicPr>
            <a:picLocks noChangeAspect="1" noChangeArrowheads="1"/>
          </p:cNvPicPr>
          <p:nvPr/>
        </p:nvPicPr>
        <p:blipFill>
          <a:blip r:embed="rId3"/>
          <a:srcRect/>
          <a:stretch>
            <a:fillRect/>
          </a:stretch>
        </p:blipFill>
        <p:spPr bwMode="auto">
          <a:xfrm>
            <a:off x="8081962" y="0"/>
            <a:ext cx="1062038" cy="836613"/>
          </a:xfrm>
          <a:prstGeom prst="rect">
            <a:avLst/>
          </a:prstGeom>
          <a:noFill/>
          <a:ln w="9525">
            <a:noFill/>
            <a:miter lim="800000"/>
            <a:headEnd/>
            <a:tailEnd/>
          </a:ln>
        </p:spPr>
      </p:pic>
      <p:sp>
        <p:nvSpPr>
          <p:cNvPr id="6" name="5 - Θέση υποσέλιδου"/>
          <p:cNvSpPr>
            <a:spLocks noGrp="1"/>
          </p:cNvSpPr>
          <p:nvPr>
            <p:ph type="ftr" sz="quarter" idx="11"/>
          </p:nvPr>
        </p:nvSpPr>
        <p:spPr/>
        <p:txBody>
          <a:bodyPr/>
          <a:lstStyle/>
          <a:p>
            <a:endParaRPr lang="el-GR"/>
          </a:p>
        </p:txBody>
      </p:sp>
      <p:sp>
        <p:nvSpPr>
          <p:cNvPr id="7" name="7 - Θέση υποσέλιδου"/>
          <p:cNvSpPr txBox="1">
            <a:spLocks/>
          </p:cNvSpPr>
          <p:nvPr/>
        </p:nvSpPr>
        <p:spPr>
          <a:xfrm>
            <a:off x="0" y="6357958"/>
            <a:ext cx="9144000" cy="500042"/>
          </a:xfrm>
          <a:prstGeom prst="rect">
            <a:avLst/>
          </a:prstGeom>
          <a:blipFill>
            <a:blip r:embed="rId4">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3.bp.blogspot.com/_6B7taYt4ens/SvcKnVcEvKI/AAAAAAAACAE/n8ZppIWd4Ng/s1600/Baltsa+1.jpg"/>
          <p:cNvPicPr>
            <a:picLocks noChangeAspect="1" noChangeArrowheads="1"/>
          </p:cNvPicPr>
          <p:nvPr/>
        </p:nvPicPr>
        <p:blipFill>
          <a:blip r:embed="rId2"/>
          <a:srcRect/>
          <a:stretch>
            <a:fillRect/>
          </a:stretch>
        </p:blipFill>
        <p:spPr bwMode="auto">
          <a:xfrm>
            <a:off x="1104875" y="1533987"/>
            <a:ext cx="6934249" cy="4000528"/>
          </a:xfrm>
          <a:prstGeom prst="rect">
            <a:avLst/>
          </a:prstGeom>
          <a:noFill/>
        </p:spPr>
      </p:pic>
      <p:pic>
        <p:nvPicPr>
          <p:cNvPr id="3" name="Picture 8"/>
          <p:cNvPicPr>
            <a:picLocks noChangeArrowheads="1"/>
          </p:cNvPicPr>
          <p:nvPr/>
        </p:nvPicPr>
        <p:blipFill>
          <a:blip r:embed="rId3"/>
          <a:srcRect/>
          <a:stretch>
            <a:fillRect/>
          </a:stretch>
        </p:blipFill>
        <p:spPr bwMode="auto">
          <a:xfrm>
            <a:off x="0" y="0"/>
            <a:ext cx="2481263" cy="760413"/>
          </a:xfrm>
          <a:prstGeom prst="rect">
            <a:avLst/>
          </a:prstGeom>
          <a:noFill/>
          <a:ln w="9525">
            <a:noFill/>
            <a:miter lim="800000"/>
            <a:headEnd/>
            <a:tailEnd/>
          </a:ln>
        </p:spPr>
      </p:pic>
      <p:pic>
        <p:nvPicPr>
          <p:cNvPr id="4" name="Picture 8" descr="EPAL_logo-2"/>
          <p:cNvPicPr>
            <a:picLocks noChangeAspect="1" noChangeArrowheads="1"/>
          </p:cNvPicPr>
          <p:nvPr/>
        </p:nvPicPr>
        <p:blipFill>
          <a:blip r:embed="rId4"/>
          <a:srcRect/>
          <a:stretch>
            <a:fillRect/>
          </a:stretch>
        </p:blipFill>
        <p:spPr bwMode="auto">
          <a:xfrm>
            <a:off x="8081962" y="0"/>
            <a:ext cx="1062038" cy="836613"/>
          </a:xfrm>
          <a:prstGeom prst="rect">
            <a:avLst/>
          </a:prstGeom>
          <a:noFill/>
          <a:ln w="9525">
            <a:noFill/>
            <a:miter lim="800000"/>
            <a:headEnd/>
            <a:tailEnd/>
          </a:ln>
        </p:spPr>
      </p:pic>
      <p:sp>
        <p:nvSpPr>
          <p:cNvPr id="5" name="4 - Θέση υποσέλιδου"/>
          <p:cNvSpPr>
            <a:spLocks noGrp="1"/>
          </p:cNvSpPr>
          <p:nvPr>
            <p:ph type="ftr" sz="quarter" idx="11"/>
          </p:nvPr>
        </p:nvSpPr>
        <p:spPr/>
        <p:txBody>
          <a:bodyPr/>
          <a:lstStyle/>
          <a:p>
            <a:endParaRPr lang="el-GR"/>
          </a:p>
        </p:txBody>
      </p:sp>
      <p:sp>
        <p:nvSpPr>
          <p:cNvPr id="6" name="7 - Θέση υποσέλιδου"/>
          <p:cNvSpPr txBox="1">
            <a:spLocks/>
          </p:cNvSpPr>
          <p:nvPr/>
        </p:nvSpPr>
        <p:spPr>
          <a:xfrm>
            <a:off x="0" y="6357958"/>
            <a:ext cx="9144000" cy="500042"/>
          </a:xfrm>
          <a:prstGeom prst="rect">
            <a:avLst/>
          </a:prstGeom>
          <a:blipFill>
            <a:blip r:embed="rId5">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467544" y="836613"/>
            <a:ext cx="8208912" cy="3913059"/>
          </a:xfrm>
          <a:prstGeom prst="rect">
            <a:avLst/>
          </a:prstGeom>
          <a:noFill/>
          <a:ln w="9525">
            <a:noFill/>
            <a:miter lim="800000"/>
            <a:headEnd/>
            <a:tailEnd/>
          </a:ln>
        </p:spPr>
        <p:txBody>
          <a:bodyPr wrap="square">
            <a:spAutoFit/>
          </a:bodyPr>
          <a:lstStyle/>
          <a:p>
            <a:pPr algn="ctr">
              <a:lnSpc>
                <a:spcPct val="150000"/>
              </a:lnSpc>
            </a:pPr>
            <a:r>
              <a:rPr lang="en-US" sz="2400" b="1" dirty="0"/>
              <a:t>Distinctions</a:t>
            </a:r>
            <a:endParaRPr lang="el-GR" sz="2800" dirty="0"/>
          </a:p>
          <a:p>
            <a:pPr marL="180000" indent="-252000" algn="just">
              <a:lnSpc>
                <a:spcPct val="150000"/>
              </a:lnSpc>
              <a:buFont typeface="Wingdings" pitchFamily="2" charset="2"/>
              <a:buChar char="§"/>
            </a:pPr>
            <a:r>
              <a:rPr lang="en-US" sz="2400" dirty="0"/>
              <a:t>In </a:t>
            </a:r>
            <a:r>
              <a:rPr lang="el-GR" sz="2400" dirty="0"/>
              <a:t>1980 </a:t>
            </a:r>
            <a:r>
              <a:rPr lang="en-US" sz="2400" dirty="0"/>
              <a:t>she was awarded the title “</a:t>
            </a:r>
            <a:r>
              <a:rPr lang="el-GR" sz="2400" i="1" dirty="0" err="1"/>
              <a:t>Österreichische</a:t>
            </a:r>
            <a:r>
              <a:rPr lang="el-GR" sz="2400" i="1" dirty="0"/>
              <a:t> </a:t>
            </a:r>
            <a:r>
              <a:rPr lang="el-GR" sz="2400" i="1" dirty="0" err="1"/>
              <a:t>Kammersängerin</a:t>
            </a:r>
            <a:r>
              <a:rPr lang="en-US" sz="2400" dirty="0"/>
              <a:t>” by the Vienna Opera.</a:t>
            </a:r>
            <a:endParaRPr lang="el-GR" sz="2400" dirty="0"/>
          </a:p>
          <a:p>
            <a:pPr marL="180000" indent="-252000" algn="just">
              <a:lnSpc>
                <a:spcPct val="150000"/>
              </a:lnSpc>
              <a:buFont typeface="Wingdings" pitchFamily="2" charset="2"/>
              <a:buChar char="§"/>
            </a:pPr>
            <a:r>
              <a:rPr lang="en-US" sz="2400" dirty="0"/>
              <a:t>She has received the Golden Medal of the city of Athens.</a:t>
            </a:r>
            <a:endParaRPr lang="el-GR" sz="2400" dirty="0"/>
          </a:p>
          <a:p>
            <a:pPr marL="180000" indent="-252000" algn="just">
              <a:lnSpc>
                <a:spcPct val="150000"/>
              </a:lnSpc>
              <a:buFont typeface="Wingdings" pitchFamily="2" charset="2"/>
              <a:buChar char="§"/>
            </a:pPr>
            <a:r>
              <a:rPr lang="en-US" sz="2400" dirty="0"/>
              <a:t>She has also received many other distinctions, like the “</a:t>
            </a:r>
            <a:r>
              <a:rPr lang="el-GR" sz="2400" i="1" dirty="0" err="1"/>
              <a:t>Prix</a:t>
            </a:r>
            <a:r>
              <a:rPr lang="el-GR" sz="2400" i="1" dirty="0"/>
              <a:t> </a:t>
            </a:r>
            <a:r>
              <a:rPr lang="el-GR" sz="2400" i="1" dirty="0" err="1"/>
              <a:t>du</a:t>
            </a:r>
            <a:r>
              <a:rPr lang="el-GR" sz="2400" i="1" dirty="0"/>
              <a:t> </a:t>
            </a:r>
            <a:r>
              <a:rPr lang="el-GR" sz="2400" i="1" dirty="0" err="1"/>
              <a:t>Prestige</a:t>
            </a:r>
            <a:r>
              <a:rPr lang="el-GR" sz="2400" i="1" dirty="0"/>
              <a:t> </a:t>
            </a:r>
            <a:r>
              <a:rPr lang="el-GR" sz="2400" i="1" dirty="0" err="1"/>
              <a:t>Lyrique</a:t>
            </a:r>
            <a:r>
              <a:rPr lang="en-US" sz="2400" dirty="0"/>
              <a:t>”</a:t>
            </a:r>
            <a:r>
              <a:rPr lang="el-GR" sz="2400" dirty="0"/>
              <a:t>, </a:t>
            </a:r>
            <a:r>
              <a:rPr lang="en-US" sz="2400" dirty="0"/>
              <a:t>the “</a:t>
            </a:r>
            <a:r>
              <a:rPr lang="el-GR" sz="2400" i="1" dirty="0" err="1"/>
              <a:t>Deutscher</a:t>
            </a:r>
            <a:r>
              <a:rPr lang="el-GR" sz="2400" i="1" dirty="0"/>
              <a:t> </a:t>
            </a:r>
            <a:r>
              <a:rPr lang="el-GR" sz="2400" i="1" dirty="0" err="1"/>
              <a:t>Schallplattenpreis</a:t>
            </a:r>
            <a:r>
              <a:rPr lang="en-US" sz="2400" dirty="0"/>
              <a:t>”</a:t>
            </a:r>
            <a:r>
              <a:rPr lang="el-GR" sz="2400" dirty="0"/>
              <a:t>, </a:t>
            </a:r>
            <a:r>
              <a:rPr lang="en-US" sz="2400" dirty="0"/>
              <a:t>the Golden Medal of the city of Vienna. </a:t>
            </a:r>
            <a:endParaRPr lang="el-GR" sz="2400" dirty="0"/>
          </a:p>
        </p:txBody>
      </p:sp>
      <p:pic>
        <p:nvPicPr>
          <p:cNvPr id="3" name="Picture 8"/>
          <p:cNvPicPr>
            <a:picLocks noChangeArrowheads="1"/>
          </p:cNvPicPr>
          <p:nvPr/>
        </p:nvPicPr>
        <p:blipFill>
          <a:blip r:embed="rId2"/>
          <a:srcRect/>
          <a:stretch>
            <a:fillRect/>
          </a:stretch>
        </p:blipFill>
        <p:spPr bwMode="auto">
          <a:xfrm>
            <a:off x="0" y="0"/>
            <a:ext cx="2481263" cy="760413"/>
          </a:xfrm>
          <a:prstGeom prst="rect">
            <a:avLst/>
          </a:prstGeom>
          <a:noFill/>
          <a:ln w="9525">
            <a:noFill/>
            <a:miter lim="800000"/>
            <a:headEnd/>
            <a:tailEnd/>
          </a:ln>
        </p:spPr>
      </p:pic>
      <p:pic>
        <p:nvPicPr>
          <p:cNvPr id="5" name="Picture 8" descr="EPAL_logo-2"/>
          <p:cNvPicPr>
            <a:picLocks noChangeAspect="1" noChangeArrowheads="1"/>
          </p:cNvPicPr>
          <p:nvPr/>
        </p:nvPicPr>
        <p:blipFill>
          <a:blip r:embed="rId3"/>
          <a:srcRect/>
          <a:stretch>
            <a:fillRect/>
          </a:stretch>
        </p:blipFill>
        <p:spPr bwMode="auto">
          <a:xfrm>
            <a:off x="8081962" y="0"/>
            <a:ext cx="1062038" cy="836613"/>
          </a:xfrm>
          <a:prstGeom prst="rect">
            <a:avLst/>
          </a:prstGeom>
          <a:noFill/>
          <a:ln w="9525">
            <a:noFill/>
            <a:miter lim="800000"/>
            <a:headEnd/>
            <a:tailEnd/>
          </a:ln>
        </p:spPr>
      </p:pic>
      <p:sp>
        <p:nvSpPr>
          <p:cNvPr id="6" name="5 - Θέση υποσέλιδου"/>
          <p:cNvSpPr>
            <a:spLocks noGrp="1"/>
          </p:cNvSpPr>
          <p:nvPr>
            <p:ph type="ftr" sz="quarter" idx="11"/>
          </p:nvPr>
        </p:nvSpPr>
        <p:spPr/>
        <p:txBody>
          <a:bodyPr/>
          <a:lstStyle/>
          <a:p>
            <a:endParaRPr lang="el-GR"/>
          </a:p>
        </p:txBody>
      </p:sp>
      <p:sp>
        <p:nvSpPr>
          <p:cNvPr id="7" name="7 - Θέση υποσέλιδου"/>
          <p:cNvSpPr txBox="1">
            <a:spLocks/>
          </p:cNvSpPr>
          <p:nvPr/>
        </p:nvSpPr>
        <p:spPr>
          <a:xfrm>
            <a:off x="0" y="6357958"/>
            <a:ext cx="9144000" cy="500042"/>
          </a:xfrm>
          <a:prstGeom prst="rect">
            <a:avLst/>
          </a:prstGeom>
          <a:blipFill>
            <a:blip r:embed="rId4">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532606" y="836613"/>
            <a:ext cx="8080375" cy="3913059"/>
          </a:xfrm>
          <a:prstGeom prst="rect">
            <a:avLst/>
          </a:prstGeom>
          <a:noFill/>
          <a:ln w="9525">
            <a:noFill/>
            <a:miter lim="800000"/>
            <a:headEnd/>
            <a:tailEnd/>
          </a:ln>
        </p:spPr>
        <p:txBody>
          <a:bodyPr wrap="square">
            <a:spAutoFit/>
          </a:bodyPr>
          <a:lstStyle/>
          <a:p>
            <a:pPr algn="ctr">
              <a:lnSpc>
                <a:spcPct val="150000"/>
              </a:lnSpc>
            </a:pPr>
            <a:r>
              <a:rPr lang="en-US" sz="2400" b="1" dirty="0"/>
              <a:t>Distinctions</a:t>
            </a:r>
            <a:endParaRPr lang="el-GR" sz="2400" dirty="0"/>
          </a:p>
          <a:p>
            <a:pPr marL="180000" indent="-252000" algn="just">
              <a:lnSpc>
                <a:spcPct val="150000"/>
              </a:lnSpc>
              <a:buFont typeface="Wingdings" pitchFamily="2" charset="2"/>
              <a:buChar char="§"/>
            </a:pPr>
            <a:r>
              <a:rPr lang="en-US" sz="2400" dirty="0"/>
              <a:t>In </a:t>
            </a:r>
            <a:r>
              <a:rPr lang="el-GR" sz="2400" dirty="0"/>
              <a:t>1995 </a:t>
            </a:r>
            <a:r>
              <a:rPr lang="en-US" sz="2400" dirty="0"/>
              <a:t>she was </a:t>
            </a:r>
            <a:r>
              <a:rPr lang="en-US" sz="2400" dirty="0" err="1"/>
              <a:t>honoured</a:t>
            </a:r>
            <a:r>
              <a:rPr lang="en-US" sz="2400" dirty="0"/>
              <a:t> by the Greek Democracy with the ‘</a:t>
            </a:r>
            <a:r>
              <a:rPr lang="en-US" sz="2400" i="1" dirty="0"/>
              <a:t>Phoenix Brigadier</a:t>
            </a:r>
            <a:r>
              <a:rPr lang="en-US" sz="2400" dirty="0"/>
              <a:t>’.</a:t>
            </a:r>
            <a:endParaRPr lang="el-GR" sz="2400" dirty="0"/>
          </a:p>
          <a:p>
            <a:pPr marL="180000" indent="-252000" algn="just">
              <a:lnSpc>
                <a:spcPct val="150000"/>
              </a:lnSpc>
              <a:buFont typeface="Wingdings" pitchFamily="2" charset="2"/>
              <a:buChar char="§"/>
            </a:pPr>
            <a:r>
              <a:rPr lang="en-US" sz="2400" dirty="0"/>
              <a:t>Since </a:t>
            </a:r>
            <a:r>
              <a:rPr lang="el-GR" sz="2400" dirty="0"/>
              <a:t>1988</a:t>
            </a:r>
            <a:r>
              <a:rPr lang="en-US" sz="2400" dirty="0"/>
              <a:t>, she has been an honorary member of the Vienna Opera.</a:t>
            </a:r>
            <a:endParaRPr lang="el-GR" sz="2400" dirty="0"/>
          </a:p>
          <a:p>
            <a:pPr marL="180000" indent="-252000" algn="just">
              <a:lnSpc>
                <a:spcPct val="150000"/>
              </a:lnSpc>
              <a:buFont typeface="Wingdings" pitchFamily="2" charset="2"/>
              <a:buChar char="§"/>
            </a:pPr>
            <a:r>
              <a:rPr lang="en-US" sz="2400" dirty="0"/>
              <a:t>Since </a:t>
            </a:r>
            <a:r>
              <a:rPr lang="el-GR" sz="2400" dirty="0"/>
              <a:t>1993</a:t>
            </a:r>
            <a:r>
              <a:rPr lang="en-US" sz="2400" dirty="0"/>
              <a:t>, she has been a member of the European Art and Sciences Academy.</a:t>
            </a:r>
            <a:endParaRPr lang="el-GR" altLang="el-GR" sz="2400" b="1" dirty="0">
              <a:solidFill>
                <a:srgbClr val="000000"/>
              </a:solidFill>
              <a:ea typeface="Times New Roman" pitchFamily="18" charset="0"/>
              <a:cs typeface="Calibri" pitchFamily="34" charset="0"/>
            </a:endParaRPr>
          </a:p>
        </p:txBody>
      </p:sp>
      <p:pic>
        <p:nvPicPr>
          <p:cNvPr id="3" name="Picture 8"/>
          <p:cNvPicPr>
            <a:picLocks noChangeArrowheads="1"/>
          </p:cNvPicPr>
          <p:nvPr/>
        </p:nvPicPr>
        <p:blipFill>
          <a:blip r:embed="rId2"/>
          <a:srcRect/>
          <a:stretch>
            <a:fillRect/>
          </a:stretch>
        </p:blipFill>
        <p:spPr bwMode="auto">
          <a:xfrm>
            <a:off x="0" y="0"/>
            <a:ext cx="2481263" cy="760413"/>
          </a:xfrm>
          <a:prstGeom prst="rect">
            <a:avLst/>
          </a:prstGeom>
          <a:noFill/>
          <a:ln w="9525">
            <a:noFill/>
            <a:miter lim="800000"/>
            <a:headEnd/>
            <a:tailEnd/>
          </a:ln>
        </p:spPr>
      </p:pic>
      <p:pic>
        <p:nvPicPr>
          <p:cNvPr id="5" name="Picture 8" descr="EPAL_logo-2"/>
          <p:cNvPicPr>
            <a:picLocks noChangeAspect="1" noChangeArrowheads="1"/>
          </p:cNvPicPr>
          <p:nvPr/>
        </p:nvPicPr>
        <p:blipFill>
          <a:blip r:embed="rId3"/>
          <a:srcRect/>
          <a:stretch>
            <a:fillRect/>
          </a:stretch>
        </p:blipFill>
        <p:spPr bwMode="auto">
          <a:xfrm>
            <a:off x="8081962" y="0"/>
            <a:ext cx="1062038" cy="836613"/>
          </a:xfrm>
          <a:prstGeom prst="rect">
            <a:avLst/>
          </a:prstGeom>
          <a:noFill/>
          <a:ln w="9525">
            <a:noFill/>
            <a:miter lim="800000"/>
            <a:headEnd/>
            <a:tailEnd/>
          </a:ln>
        </p:spPr>
      </p:pic>
      <p:sp>
        <p:nvSpPr>
          <p:cNvPr id="6" name="5 - Θέση υποσέλιδου"/>
          <p:cNvSpPr>
            <a:spLocks noGrp="1"/>
          </p:cNvSpPr>
          <p:nvPr>
            <p:ph type="ftr" sz="quarter" idx="11"/>
          </p:nvPr>
        </p:nvSpPr>
        <p:spPr/>
        <p:txBody>
          <a:bodyPr/>
          <a:lstStyle/>
          <a:p>
            <a:endParaRPr lang="el-GR"/>
          </a:p>
        </p:txBody>
      </p:sp>
      <p:sp>
        <p:nvSpPr>
          <p:cNvPr id="7" name="7 - Θέση υποσέλιδου"/>
          <p:cNvSpPr txBox="1">
            <a:spLocks/>
          </p:cNvSpPr>
          <p:nvPr/>
        </p:nvSpPr>
        <p:spPr>
          <a:xfrm>
            <a:off x="0" y="6357958"/>
            <a:ext cx="9144000" cy="500042"/>
          </a:xfrm>
          <a:prstGeom prst="rect">
            <a:avLst/>
          </a:prstGeom>
          <a:blipFill>
            <a:blip r:embed="rId4">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531812" y="1124744"/>
            <a:ext cx="8080375" cy="3222934"/>
          </a:xfrm>
          <a:prstGeom prst="rect">
            <a:avLst/>
          </a:prstGeom>
          <a:noFill/>
          <a:ln w="9525">
            <a:noFill/>
            <a:miter lim="800000"/>
            <a:headEnd/>
            <a:tailEnd/>
          </a:ln>
        </p:spPr>
        <p:txBody>
          <a:bodyPr wrap="square">
            <a:spAutoFit/>
          </a:bodyPr>
          <a:lstStyle/>
          <a:p>
            <a:pPr algn="ctr">
              <a:lnSpc>
                <a:spcPct val="150000"/>
              </a:lnSpc>
            </a:pPr>
            <a:r>
              <a:rPr lang="en-US" sz="2300" b="1" dirty="0"/>
              <a:t>Extracts from her interviews</a:t>
            </a:r>
            <a:endParaRPr lang="el-GR" sz="2300" b="1" dirty="0"/>
          </a:p>
          <a:p>
            <a:pPr algn="ctr">
              <a:lnSpc>
                <a:spcPct val="150000"/>
              </a:lnSpc>
            </a:pPr>
            <a:r>
              <a:rPr lang="el-GR" sz="2300" dirty="0"/>
              <a:t>«</a:t>
            </a:r>
            <a:r>
              <a:rPr lang="en-US" sz="2300" dirty="0"/>
              <a:t>I am very grateful for the gift of my voice. I also had a fantastic family, a great teacher, I met and worked with great people</a:t>
            </a:r>
            <a:r>
              <a:rPr lang="el-GR" sz="2300" dirty="0"/>
              <a:t>... </a:t>
            </a:r>
            <a:r>
              <a:rPr lang="en-US" sz="2300" dirty="0"/>
              <a:t>I don’t know if this was a coincidence, but for me it was luck. I was also lucky to be born with my mind</a:t>
            </a:r>
            <a:r>
              <a:rPr lang="el-GR" sz="2300" dirty="0"/>
              <a:t>: </a:t>
            </a:r>
            <a:r>
              <a:rPr lang="en-US" sz="2300" dirty="0"/>
              <a:t>it didn’t let my talent go to waste, and protected me from overestimating my powers</a:t>
            </a:r>
            <a:r>
              <a:rPr lang="el-GR" sz="2300" dirty="0"/>
              <a:t>»</a:t>
            </a:r>
            <a:endParaRPr lang="en-US" sz="2300" dirty="0"/>
          </a:p>
        </p:txBody>
      </p:sp>
      <p:pic>
        <p:nvPicPr>
          <p:cNvPr id="3" name="Picture 8"/>
          <p:cNvPicPr>
            <a:picLocks noChangeArrowheads="1"/>
          </p:cNvPicPr>
          <p:nvPr/>
        </p:nvPicPr>
        <p:blipFill>
          <a:blip r:embed="rId2"/>
          <a:srcRect/>
          <a:stretch>
            <a:fillRect/>
          </a:stretch>
        </p:blipFill>
        <p:spPr bwMode="auto">
          <a:xfrm>
            <a:off x="0" y="0"/>
            <a:ext cx="2481263" cy="760413"/>
          </a:xfrm>
          <a:prstGeom prst="rect">
            <a:avLst/>
          </a:prstGeom>
          <a:noFill/>
          <a:ln w="9525">
            <a:noFill/>
            <a:miter lim="800000"/>
            <a:headEnd/>
            <a:tailEnd/>
          </a:ln>
        </p:spPr>
      </p:pic>
      <p:pic>
        <p:nvPicPr>
          <p:cNvPr id="5" name="Picture 8" descr="EPAL_logo-2"/>
          <p:cNvPicPr>
            <a:picLocks noChangeAspect="1" noChangeArrowheads="1"/>
          </p:cNvPicPr>
          <p:nvPr/>
        </p:nvPicPr>
        <p:blipFill>
          <a:blip r:embed="rId3"/>
          <a:srcRect/>
          <a:stretch>
            <a:fillRect/>
          </a:stretch>
        </p:blipFill>
        <p:spPr bwMode="auto">
          <a:xfrm>
            <a:off x="8081962" y="0"/>
            <a:ext cx="1062038" cy="836613"/>
          </a:xfrm>
          <a:prstGeom prst="rect">
            <a:avLst/>
          </a:prstGeom>
          <a:noFill/>
          <a:ln w="9525">
            <a:noFill/>
            <a:miter lim="800000"/>
            <a:headEnd/>
            <a:tailEnd/>
          </a:ln>
        </p:spPr>
      </p:pic>
      <p:sp>
        <p:nvSpPr>
          <p:cNvPr id="6" name="5 - Θέση υποσέλιδου"/>
          <p:cNvSpPr>
            <a:spLocks noGrp="1"/>
          </p:cNvSpPr>
          <p:nvPr>
            <p:ph type="ftr" sz="quarter" idx="11"/>
          </p:nvPr>
        </p:nvSpPr>
        <p:spPr/>
        <p:txBody>
          <a:bodyPr/>
          <a:lstStyle/>
          <a:p>
            <a:endParaRPr lang="el-GR"/>
          </a:p>
        </p:txBody>
      </p:sp>
      <p:sp>
        <p:nvSpPr>
          <p:cNvPr id="7" name="7 - Θέση υποσέλιδου"/>
          <p:cNvSpPr txBox="1">
            <a:spLocks/>
          </p:cNvSpPr>
          <p:nvPr/>
        </p:nvSpPr>
        <p:spPr>
          <a:xfrm>
            <a:off x="0" y="6357958"/>
            <a:ext cx="9144000" cy="500042"/>
          </a:xfrm>
          <a:prstGeom prst="rect">
            <a:avLst/>
          </a:prstGeom>
          <a:blipFill>
            <a:blip r:embed="rId4">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spTree>
    <p:extLst>
      <p:ext uri="{BB962C8B-B14F-4D97-AF65-F5344CB8AC3E}">
        <p14:creationId xmlns:p14="http://schemas.microsoft.com/office/powerpoint/2010/main" val="360684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467544" y="1124744"/>
            <a:ext cx="8208912" cy="3222934"/>
          </a:xfrm>
          <a:prstGeom prst="rect">
            <a:avLst/>
          </a:prstGeom>
          <a:noFill/>
          <a:ln w="9525">
            <a:noFill/>
            <a:miter lim="800000"/>
            <a:headEnd/>
            <a:tailEnd/>
          </a:ln>
        </p:spPr>
        <p:txBody>
          <a:bodyPr wrap="square">
            <a:spAutoFit/>
          </a:bodyPr>
          <a:lstStyle/>
          <a:p>
            <a:pPr algn="ctr">
              <a:lnSpc>
                <a:spcPct val="150000"/>
              </a:lnSpc>
            </a:pPr>
            <a:r>
              <a:rPr lang="en-US" sz="2300" b="1" dirty="0"/>
              <a:t>Extracts from her interviews</a:t>
            </a:r>
            <a:endParaRPr lang="en-US" sz="2300" dirty="0"/>
          </a:p>
          <a:p>
            <a:pPr algn="ctr">
              <a:lnSpc>
                <a:spcPct val="150000"/>
              </a:lnSpc>
            </a:pPr>
            <a:r>
              <a:rPr lang="en-US" altLang="el-GR" sz="2300" dirty="0">
                <a:solidFill>
                  <a:srgbClr val="000000"/>
                </a:solidFill>
                <a:ea typeface="Times New Roman" pitchFamily="18" charset="0"/>
                <a:cs typeface="Calibri" pitchFamily="34" charset="0"/>
              </a:rPr>
              <a:t>«You see, I received many dangerous offers at a young age. I believe that, at the right moment, I thought things through in the right way. I took 3 steps ahead and 2 backwards, so as to estimate the situation and achieve self-focus And I have said it before: I always remained a student»</a:t>
            </a:r>
          </a:p>
        </p:txBody>
      </p:sp>
      <p:pic>
        <p:nvPicPr>
          <p:cNvPr id="3" name="Picture 8"/>
          <p:cNvPicPr>
            <a:picLocks noChangeArrowheads="1"/>
          </p:cNvPicPr>
          <p:nvPr/>
        </p:nvPicPr>
        <p:blipFill>
          <a:blip r:embed="rId2"/>
          <a:srcRect/>
          <a:stretch>
            <a:fillRect/>
          </a:stretch>
        </p:blipFill>
        <p:spPr bwMode="auto">
          <a:xfrm>
            <a:off x="0" y="0"/>
            <a:ext cx="2481263" cy="760413"/>
          </a:xfrm>
          <a:prstGeom prst="rect">
            <a:avLst/>
          </a:prstGeom>
          <a:noFill/>
          <a:ln w="9525">
            <a:noFill/>
            <a:miter lim="800000"/>
            <a:headEnd/>
            <a:tailEnd/>
          </a:ln>
        </p:spPr>
      </p:pic>
      <p:pic>
        <p:nvPicPr>
          <p:cNvPr id="5" name="Picture 8" descr="EPAL_logo-2"/>
          <p:cNvPicPr>
            <a:picLocks noChangeAspect="1" noChangeArrowheads="1"/>
          </p:cNvPicPr>
          <p:nvPr/>
        </p:nvPicPr>
        <p:blipFill>
          <a:blip r:embed="rId3"/>
          <a:srcRect/>
          <a:stretch>
            <a:fillRect/>
          </a:stretch>
        </p:blipFill>
        <p:spPr bwMode="auto">
          <a:xfrm>
            <a:off x="8081962" y="0"/>
            <a:ext cx="1062038" cy="836613"/>
          </a:xfrm>
          <a:prstGeom prst="rect">
            <a:avLst/>
          </a:prstGeom>
          <a:noFill/>
          <a:ln w="9525">
            <a:noFill/>
            <a:miter lim="800000"/>
            <a:headEnd/>
            <a:tailEnd/>
          </a:ln>
        </p:spPr>
      </p:pic>
      <p:sp>
        <p:nvSpPr>
          <p:cNvPr id="6" name="5 - Θέση υποσέλιδου"/>
          <p:cNvSpPr>
            <a:spLocks noGrp="1"/>
          </p:cNvSpPr>
          <p:nvPr>
            <p:ph type="ftr" sz="quarter" idx="11"/>
          </p:nvPr>
        </p:nvSpPr>
        <p:spPr/>
        <p:txBody>
          <a:bodyPr/>
          <a:lstStyle/>
          <a:p>
            <a:endParaRPr lang="el-GR"/>
          </a:p>
        </p:txBody>
      </p:sp>
      <p:sp>
        <p:nvSpPr>
          <p:cNvPr id="7" name="7 - Θέση υποσέλιδου"/>
          <p:cNvSpPr txBox="1">
            <a:spLocks/>
          </p:cNvSpPr>
          <p:nvPr/>
        </p:nvSpPr>
        <p:spPr>
          <a:xfrm>
            <a:off x="0" y="6357958"/>
            <a:ext cx="9144000" cy="500042"/>
          </a:xfrm>
          <a:prstGeom prst="rect">
            <a:avLst/>
          </a:prstGeom>
          <a:blipFill>
            <a:blip r:embed="rId4">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460375" y="836613"/>
            <a:ext cx="8216081" cy="3913059"/>
          </a:xfrm>
          <a:prstGeom prst="rect">
            <a:avLst/>
          </a:prstGeom>
          <a:noFill/>
          <a:ln w="9525">
            <a:noFill/>
            <a:miter lim="800000"/>
            <a:headEnd/>
            <a:tailEnd/>
          </a:ln>
        </p:spPr>
        <p:txBody>
          <a:bodyPr wrap="square">
            <a:spAutoFit/>
          </a:bodyPr>
          <a:lstStyle/>
          <a:p>
            <a:pPr marL="180000" indent="-180000" algn="ctr">
              <a:lnSpc>
                <a:spcPct val="150000"/>
              </a:lnSpc>
            </a:pPr>
            <a:r>
              <a:rPr lang="en-US" altLang="el-GR" sz="2400" b="1" dirty="0">
                <a:solidFill>
                  <a:srgbClr val="000000"/>
                </a:solidFill>
                <a:ea typeface="Times New Roman" pitchFamily="18" charset="0"/>
                <a:cs typeface="Calibri" pitchFamily="34" charset="0"/>
              </a:rPr>
              <a:t>Biography</a:t>
            </a:r>
            <a:endParaRPr lang="el-GR" altLang="el-GR" sz="2400" b="1" dirty="0">
              <a:solidFill>
                <a:srgbClr val="000000"/>
              </a:solidFill>
              <a:ea typeface="Times New Roman" pitchFamily="18" charset="0"/>
              <a:cs typeface="Calibri" pitchFamily="34" charset="0"/>
            </a:endParaRPr>
          </a:p>
          <a:p>
            <a:pPr marL="180000" indent="-252000" algn="just">
              <a:lnSpc>
                <a:spcPct val="150000"/>
              </a:lnSpc>
              <a:buFont typeface="Wingdings" pitchFamily="2" charset="2"/>
              <a:buChar char="§"/>
            </a:pPr>
            <a:r>
              <a:rPr lang="en-US" sz="2400" dirty="0"/>
              <a:t>She was born on November 19, 1944 in </a:t>
            </a:r>
            <a:r>
              <a:rPr lang="en-US" sz="2400" dirty="0" err="1"/>
              <a:t>Lefkada</a:t>
            </a:r>
            <a:r>
              <a:rPr lang="en-US" sz="2400" dirty="0"/>
              <a:t>.</a:t>
            </a:r>
            <a:endParaRPr lang="el-GR" sz="2400" dirty="0"/>
          </a:p>
          <a:p>
            <a:pPr marL="180000" indent="-252000" algn="just">
              <a:lnSpc>
                <a:spcPct val="150000"/>
              </a:lnSpc>
              <a:buFont typeface="Wingdings" pitchFamily="2" charset="2"/>
              <a:buChar char="§"/>
            </a:pPr>
            <a:r>
              <a:rPr lang="en-US" sz="2400" dirty="0"/>
              <a:t>At the age of 6 she started taking piano lessons, while she started composing her own music at the age of 8.</a:t>
            </a:r>
            <a:endParaRPr lang="el-GR" sz="2400" dirty="0"/>
          </a:p>
          <a:p>
            <a:pPr marL="180000" indent="-252000" algn="just">
              <a:lnSpc>
                <a:spcPct val="150000"/>
              </a:lnSpc>
              <a:buFont typeface="Wingdings" pitchFamily="2" charset="2"/>
              <a:buChar char="§"/>
            </a:pPr>
            <a:r>
              <a:rPr lang="en-US" sz="2400" dirty="0"/>
              <a:t>She used to sing at the choir of ‘</a:t>
            </a:r>
            <a:r>
              <a:rPr lang="en-US" sz="2400" dirty="0" err="1"/>
              <a:t>Orfeas</a:t>
            </a:r>
            <a:r>
              <a:rPr lang="en-US" sz="2400" dirty="0"/>
              <a:t>’, a Union of Music and Philology in </a:t>
            </a:r>
            <a:r>
              <a:rPr lang="en-US" sz="2400" dirty="0" err="1"/>
              <a:t>Lefkada</a:t>
            </a:r>
            <a:r>
              <a:rPr lang="en-US" sz="2400" dirty="0"/>
              <a:t>, and took part in its concerts as a chorister and </a:t>
            </a:r>
            <a:r>
              <a:rPr lang="en-US" sz="2400" dirty="0" err="1"/>
              <a:t>solist</a:t>
            </a:r>
            <a:r>
              <a:rPr lang="en-US" sz="2400" dirty="0"/>
              <a:t>. </a:t>
            </a:r>
            <a:r>
              <a:rPr lang="el-GR" sz="2400" dirty="0"/>
              <a:t> </a:t>
            </a:r>
          </a:p>
        </p:txBody>
      </p:sp>
      <p:pic>
        <p:nvPicPr>
          <p:cNvPr id="3" name="Picture 8"/>
          <p:cNvPicPr>
            <a:picLocks noChangeArrowheads="1"/>
          </p:cNvPicPr>
          <p:nvPr/>
        </p:nvPicPr>
        <p:blipFill>
          <a:blip r:embed="rId2"/>
          <a:srcRect/>
          <a:stretch>
            <a:fillRect/>
          </a:stretch>
        </p:blipFill>
        <p:spPr bwMode="auto">
          <a:xfrm>
            <a:off x="0" y="0"/>
            <a:ext cx="2481263" cy="760413"/>
          </a:xfrm>
          <a:prstGeom prst="rect">
            <a:avLst/>
          </a:prstGeom>
          <a:noFill/>
          <a:ln w="9525">
            <a:noFill/>
            <a:miter lim="800000"/>
            <a:headEnd/>
            <a:tailEnd/>
          </a:ln>
        </p:spPr>
      </p:pic>
      <p:pic>
        <p:nvPicPr>
          <p:cNvPr id="4" name="Picture 8" descr="EPAL_logo-2"/>
          <p:cNvPicPr>
            <a:picLocks noChangeAspect="1" noChangeArrowheads="1"/>
          </p:cNvPicPr>
          <p:nvPr/>
        </p:nvPicPr>
        <p:blipFill>
          <a:blip r:embed="rId3"/>
          <a:srcRect/>
          <a:stretch>
            <a:fillRect/>
          </a:stretch>
        </p:blipFill>
        <p:spPr bwMode="auto">
          <a:xfrm>
            <a:off x="8081962" y="0"/>
            <a:ext cx="1062038" cy="836613"/>
          </a:xfrm>
          <a:prstGeom prst="rect">
            <a:avLst/>
          </a:prstGeom>
          <a:noFill/>
          <a:ln w="9525">
            <a:noFill/>
            <a:miter lim="800000"/>
            <a:headEnd/>
            <a:tailEnd/>
          </a:ln>
        </p:spPr>
      </p:pic>
      <p:sp>
        <p:nvSpPr>
          <p:cNvPr id="5" name="4 - Θέση υποσέλιδου"/>
          <p:cNvSpPr>
            <a:spLocks noGrp="1"/>
          </p:cNvSpPr>
          <p:nvPr>
            <p:ph type="ftr" sz="quarter" idx="11"/>
          </p:nvPr>
        </p:nvSpPr>
        <p:spPr/>
        <p:txBody>
          <a:bodyPr/>
          <a:lstStyle/>
          <a:p>
            <a:endParaRPr lang="el-GR"/>
          </a:p>
        </p:txBody>
      </p:sp>
      <p:sp>
        <p:nvSpPr>
          <p:cNvPr id="6" name="7 - Θέση υποσέλιδου"/>
          <p:cNvSpPr txBox="1">
            <a:spLocks/>
          </p:cNvSpPr>
          <p:nvPr/>
        </p:nvSpPr>
        <p:spPr>
          <a:xfrm>
            <a:off x="0" y="6357958"/>
            <a:ext cx="9144000" cy="500042"/>
          </a:xfrm>
          <a:prstGeom prst="rect">
            <a:avLst/>
          </a:prstGeom>
          <a:blipFill>
            <a:blip r:embed="rId4">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baltsa national"/>
          <p:cNvPicPr>
            <a:picLocks noChangeAspect="1" noChangeArrowheads="1"/>
          </p:cNvPicPr>
          <p:nvPr/>
        </p:nvPicPr>
        <p:blipFill>
          <a:blip r:embed="rId2"/>
          <a:srcRect/>
          <a:stretch>
            <a:fillRect/>
          </a:stretch>
        </p:blipFill>
        <p:spPr bwMode="auto">
          <a:xfrm>
            <a:off x="4929190" y="1142983"/>
            <a:ext cx="3500462" cy="4786345"/>
          </a:xfrm>
          <a:prstGeom prst="rect">
            <a:avLst/>
          </a:prstGeom>
          <a:noFill/>
        </p:spPr>
      </p:pic>
      <p:pic>
        <p:nvPicPr>
          <p:cNvPr id="4" name="Picture 8"/>
          <p:cNvPicPr>
            <a:picLocks noChangeArrowheads="1"/>
          </p:cNvPicPr>
          <p:nvPr/>
        </p:nvPicPr>
        <p:blipFill>
          <a:blip r:embed="rId3"/>
          <a:srcRect/>
          <a:stretch>
            <a:fillRect/>
          </a:stretch>
        </p:blipFill>
        <p:spPr bwMode="auto">
          <a:xfrm>
            <a:off x="0" y="0"/>
            <a:ext cx="2481263" cy="760413"/>
          </a:xfrm>
          <a:prstGeom prst="rect">
            <a:avLst/>
          </a:prstGeom>
          <a:noFill/>
          <a:ln w="9525">
            <a:noFill/>
            <a:miter lim="800000"/>
            <a:headEnd/>
            <a:tailEnd/>
          </a:ln>
        </p:spPr>
      </p:pic>
      <p:pic>
        <p:nvPicPr>
          <p:cNvPr id="5" name="Picture 8" descr="EPAL_logo-2"/>
          <p:cNvPicPr>
            <a:picLocks noChangeAspect="1" noChangeArrowheads="1"/>
          </p:cNvPicPr>
          <p:nvPr/>
        </p:nvPicPr>
        <p:blipFill>
          <a:blip r:embed="rId4"/>
          <a:srcRect/>
          <a:stretch>
            <a:fillRect/>
          </a:stretch>
        </p:blipFill>
        <p:spPr bwMode="auto">
          <a:xfrm>
            <a:off x="8081962" y="0"/>
            <a:ext cx="1062038" cy="836613"/>
          </a:xfrm>
          <a:prstGeom prst="rect">
            <a:avLst/>
          </a:prstGeom>
          <a:noFill/>
          <a:ln w="9525">
            <a:noFill/>
            <a:miter lim="800000"/>
            <a:headEnd/>
            <a:tailEnd/>
          </a:ln>
        </p:spPr>
      </p:pic>
      <p:pic>
        <p:nvPicPr>
          <p:cNvPr id="3074" name="Picture 2"/>
          <p:cNvPicPr>
            <a:picLocks noChangeAspect="1" noChangeArrowheads="1"/>
          </p:cNvPicPr>
          <p:nvPr/>
        </p:nvPicPr>
        <p:blipFill>
          <a:blip r:embed="rId5"/>
          <a:srcRect/>
          <a:stretch>
            <a:fillRect/>
          </a:stretch>
        </p:blipFill>
        <p:spPr bwMode="auto">
          <a:xfrm>
            <a:off x="1214415" y="1142984"/>
            <a:ext cx="3000396" cy="4786346"/>
          </a:xfrm>
          <a:prstGeom prst="rect">
            <a:avLst/>
          </a:prstGeom>
          <a:noFill/>
          <a:ln w="9525">
            <a:noFill/>
            <a:miter lim="800000"/>
            <a:headEnd/>
            <a:tailEnd/>
          </a:ln>
          <a:effectLst/>
        </p:spPr>
      </p:pic>
      <p:sp>
        <p:nvSpPr>
          <p:cNvPr id="6" name="5 - Θέση υποσέλιδου"/>
          <p:cNvSpPr>
            <a:spLocks noGrp="1"/>
          </p:cNvSpPr>
          <p:nvPr>
            <p:ph type="ftr" sz="quarter" idx="11"/>
          </p:nvPr>
        </p:nvSpPr>
        <p:spPr/>
        <p:txBody>
          <a:bodyPr/>
          <a:lstStyle/>
          <a:p>
            <a:endParaRPr lang="el-GR"/>
          </a:p>
        </p:txBody>
      </p:sp>
      <p:sp>
        <p:nvSpPr>
          <p:cNvPr id="7" name="7 - Θέση υποσέλιδου"/>
          <p:cNvSpPr txBox="1">
            <a:spLocks/>
          </p:cNvSpPr>
          <p:nvPr/>
        </p:nvSpPr>
        <p:spPr>
          <a:xfrm>
            <a:off x="0" y="6357958"/>
            <a:ext cx="9144000" cy="500042"/>
          </a:xfrm>
          <a:prstGeom prst="rect">
            <a:avLst/>
          </a:prstGeom>
          <a:blipFill>
            <a:blip r:embed="rId6">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p:cNvSpPr txBox="1">
            <a:spLocks noChangeArrowheads="1"/>
          </p:cNvSpPr>
          <p:nvPr/>
        </p:nvSpPr>
        <p:spPr bwMode="auto">
          <a:xfrm>
            <a:off x="428596" y="785794"/>
            <a:ext cx="8286807" cy="5598136"/>
          </a:xfrm>
          <a:prstGeom prst="rect">
            <a:avLst/>
          </a:prstGeom>
          <a:noFill/>
          <a:ln w="9525">
            <a:noFill/>
            <a:miter lim="800000"/>
            <a:headEnd/>
            <a:tailEnd/>
          </a:ln>
        </p:spPr>
        <p:txBody>
          <a:bodyPr wrap="square">
            <a:spAutoFit/>
          </a:bodyPr>
          <a:lstStyle/>
          <a:p>
            <a:pPr algn="ctr">
              <a:lnSpc>
                <a:spcPts val="3600"/>
              </a:lnSpc>
            </a:pPr>
            <a:r>
              <a:rPr lang="en-US" sz="2400" b="1" dirty="0"/>
              <a:t>Discography</a:t>
            </a:r>
            <a:endParaRPr lang="el-GR" sz="2400" dirty="0"/>
          </a:p>
          <a:p>
            <a:pPr>
              <a:lnSpc>
                <a:spcPts val="3600"/>
              </a:lnSpc>
            </a:pPr>
            <a:r>
              <a:rPr lang="el-GR" sz="2400" dirty="0"/>
              <a:t>«</a:t>
            </a:r>
            <a:r>
              <a:rPr lang="en-US" sz="2400" dirty="0" err="1"/>
              <a:t>Askanios</a:t>
            </a:r>
            <a:r>
              <a:rPr lang="en-US" sz="2400" dirty="0"/>
              <a:t> in Alba</a:t>
            </a:r>
            <a:r>
              <a:rPr lang="el-GR" sz="2400" dirty="0"/>
              <a:t>» 1976</a:t>
            </a:r>
          </a:p>
          <a:p>
            <a:pPr>
              <a:lnSpc>
                <a:spcPts val="3600"/>
              </a:lnSpc>
            </a:pPr>
            <a:r>
              <a:rPr lang="el-GR" sz="2400" dirty="0"/>
              <a:t>«</a:t>
            </a:r>
            <a:r>
              <a:rPr lang="en-US" sz="2400" dirty="0"/>
              <a:t>The Magic Flute</a:t>
            </a:r>
            <a:r>
              <a:rPr lang="el-GR" sz="2400" dirty="0"/>
              <a:t>» 1980</a:t>
            </a:r>
          </a:p>
          <a:p>
            <a:pPr>
              <a:lnSpc>
                <a:spcPts val="3600"/>
              </a:lnSpc>
            </a:pPr>
            <a:r>
              <a:rPr lang="el-GR" sz="2400" dirty="0"/>
              <a:t>«</a:t>
            </a:r>
            <a:r>
              <a:rPr lang="en-US" sz="2400" dirty="0" err="1"/>
              <a:t>Cosi</a:t>
            </a:r>
            <a:r>
              <a:rPr lang="en-US" sz="2400" dirty="0"/>
              <a:t> </a:t>
            </a:r>
            <a:r>
              <a:rPr lang="en-US" sz="2400" dirty="0" err="1"/>
              <a:t>Fann</a:t>
            </a:r>
            <a:r>
              <a:rPr lang="en-US" sz="2400" dirty="0"/>
              <a:t>’ </a:t>
            </a:r>
            <a:r>
              <a:rPr lang="en-US" sz="2400" dirty="0" err="1"/>
              <a:t>Tutti</a:t>
            </a:r>
            <a:r>
              <a:rPr lang="el-GR" sz="2400" dirty="0"/>
              <a:t>» 1982</a:t>
            </a:r>
          </a:p>
          <a:p>
            <a:pPr>
              <a:lnSpc>
                <a:spcPts val="3600"/>
              </a:lnSpc>
            </a:pPr>
            <a:r>
              <a:rPr lang="el-GR" sz="2400" dirty="0"/>
              <a:t>«</a:t>
            </a:r>
            <a:r>
              <a:rPr lang="en-US" sz="2400" dirty="0" err="1"/>
              <a:t>Idomeneas</a:t>
            </a:r>
            <a:r>
              <a:rPr lang="el-GR" sz="2400" dirty="0"/>
              <a:t>» 1983</a:t>
            </a:r>
          </a:p>
          <a:p>
            <a:pPr>
              <a:lnSpc>
                <a:spcPts val="3600"/>
              </a:lnSpc>
            </a:pPr>
            <a:r>
              <a:rPr lang="el-GR" sz="2400" dirty="0"/>
              <a:t>«</a:t>
            </a:r>
            <a:r>
              <a:rPr lang="en-US" sz="2400" dirty="0"/>
              <a:t>Figaro’s Weddings</a:t>
            </a:r>
            <a:r>
              <a:rPr lang="el-GR" sz="2400" dirty="0"/>
              <a:t>» 1985</a:t>
            </a:r>
          </a:p>
          <a:p>
            <a:pPr>
              <a:lnSpc>
                <a:spcPts val="3600"/>
              </a:lnSpc>
            </a:pPr>
            <a:r>
              <a:rPr lang="el-GR" sz="2400" dirty="0"/>
              <a:t>«</a:t>
            </a:r>
            <a:r>
              <a:rPr lang="en-US" sz="2400" dirty="0"/>
              <a:t>Don Giovanni</a:t>
            </a:r>
            <a:r>
              <a:rPr lang="el-GR" sz="2400" dirty="0"/>
              <a:t>» 1985</a:t>
            </a:r>
          </a:p>
          <a:p>
            <a:pPr>
              <a:lnSpc>
                <a:spcPts val="3600"/>
              </a:lnSpc>
            </a:pPr>
            <a:r>
              <a:rPr lang="el-GR" sz="2400" dirty="0"/>
              <a:t>«</a:t>
            </a:r>
            <a:r>
              <a:rPr lang="en-US" sz="2400" dirty="0" err="1"/>
              <a:t>Mithridatis</a:t>
            </a:r>
            <a:r>
              <a:rPr lang="en-US" sz="2400" dirty="0"/>
              <a:t>, King of </a:t>
            </a:r>
            <a:r>
              <a:rPr lang="en-US" sz="2400" dirty="0" err="1"/>
              <a:t>Pontos</a:t>
            </a:r>
            <a:r>
              <a:rPr lang="el-GR" sz="2400" dirty="0"/>
              <a:t>» 1991</a:t>
            </a:r>
          </a:p>
          <a:p>
            <a:pPr>
              <a:lnSpc>
                <a:spcPts val="3600"/>
              </a:lnSpc>
            </a:pPr>
            <a:r>
              <a:rPr lang="el-GR" sz="2400" dirty="0"/>
              <a:t>«</a:t>
            </a:r>
            <a:r>
              <a:rPr lang="en-US" sz="2400" dirty="0"/>
              <a:t>The Seville Barber</a:t>
            </a:r>
            <a:r>
              <a:rPr lang="el-GR" sz="2400" dirty="0"/>
              <a:t>»</a:t>
            </a:r>
          </a:p>
          <a:p>
            <a:pPr>
              <a:lnSpc>
                <a:spcPts val="3600"/>
              </a:lnSpc>
            </a:pPr>
            <a:r>
              <a:rPr lang="el-GR" sz="2400" dirty="0"/>
              <a:t>«</a:t>
            </a:r>
            <a:r>
              <a:rPr lang="en-US" sz="2400" dirty="0"/>
              <a:t>Cinderella</a:t>
            </a:r>
            <a:r>
              <a:rPr lang="el-GR" sz="2400" dirty="0"/>
              <a:t>»</a:t>
            </a:r>
          </a:p>
          <a:p>
            <a:pPr>
              <a:lnSpc>
                <a:spcPts val="3600"/>
              </a:lnSpc>
            </a:pPr>
            <a:r>
              <a:rPr lang="el-GR" sz="2400" dirty="0"/>
              <a:t>«</a:t>
            </a:r>
            <a:r>
              <a:rPr lang="en-US" sz="2400" dirty="0"/>
              <a:t>Italian Woman in Algiers</a:t>
            </a:r>
            <a:r>
              <a:rPr lang="el-GR" sz="2400" dirty="0"/>
              <a:t>»</a:t>
            </a:r>
            <a:r>
              <a:rPr lang="en-US" sz="2400" dirty="0"/>
              <a:t> (photo)</a:t>
            </a:r>
            <a:endParaRPr lang="el-GR" sz="2400" dirty="0"/>
          </a:p>
          <a:p>
            <a:pPr>
              <a:lnSpc>
                <a:spcPts val="3600"/>
              </a:lnSpc>
            </a:pPr>
            <a:r>
              <a:rPr lang="el-GR" sz="2400" dirty="0"/>
              <a:t>«</a:t>
            </a:r>
            <a:r>
              <a:rPr lang="en-US" sz="2400" dirty="0"/>
              <a:t>Mary Stuart</a:t>
            </a:r>
            <a:r>
              <a:rPr lang="el-GR" sz="2400" dirty="0"/>
              <a:t>»</a:t>
            </a:r>
          </a:p>
        </p:txBody>
      </p:sp>
      <p:pic>
        <p:nvPicPr>
          <p:cNvPr id="3" name="Picture 8"/>
          <p:cNvPicPr>
            <a:picLocks noChangeArrowheads="1"/>
          </p:cNvPicPr>
          <p:nvPr/>
        </p:nvPicPr>
        <p:blipFill>
          <a:blip r:embed="rId2"/>
          <a:srcRect/>
          <a:stretch>
            <a:fillRect/>
          </a:stretch>
        </p:blipFill>
        <p:spPr bwMode="auto">
          <a:xfrm>
            <a:off x="0" y="0"/>
            <a:ext cx="2481263" cy="760413"/>
          </a:xfrm>
          <a:prstGeom prst="rect">
            <a:avLst/>
          </a:prstGeom>
          <a:noFill/>
          <a:ln w="9525">
            <a:noFill/>
            <a:miter lim="800000"/>
            <a:headEnd/>
            <a:tailEnd/>
          </a:ln>
        </p:spPr>
      </p:pic>
      <p:pic>
        <p:nvPicPr>
          <p:cNvPr id="4" name="Picture 8" descr="EPAL_logo-2"/>
          <p:cNvPicPr>
            <a:picLocks noChangeAspect="1" noChangeArrowheads="1"/>
          </p:cNvPicPr>
          <p:nvPr/>
        </p:nvPicPr>
        <p:blipFill>
          <a:blip r:embed="rId3"/>
          <a:srcRect/>
          <a:stretch>
            <a:fillRect/>
          </a:stretch>
        </p:blipFill>
        <p:spPr bwMode="auto">
          <a:xfrm>
            <a:off x="8081962" y="0"/>
            <a:ext cx="1062038" cy="836613"/>
          </a:xfrm>
          <a:prstGeom prst="rect">
            <a:avLst/>
          </a:prstGeom>
          <a:noFill/>
          <a:ln w="9525">
            <a:noFill/>
            <a:miter lim="800000"/>
            <a:headEnd/>
            <a:tailEnd/>
          </a:ln>
        </p:spPr>
      </p:pic>
      <p:sp>
        <p:nvSpPr>
          <p:cNvPr id="6" name="5 - Θέση υποσέλιδου"/>
          <p:cNvSpPr>
            <a:spLocks noGrp="1"/>
          </p:cNvSpPr>
          <p:nvPr>
            <p:ph type="ftr" sz="quarter" idx="11"/>
          </p:nvPr>
        </p:nvSpPr>
        <p:spPr/>
        <p:txBody>
          <a:bodyPr/>
          <a:lstStyle/>
          <a:p>
            <a:endParaRPr lang="el-GR"/>
          </a:p>
        </p:txBody>
      </p:sp>
      <p:sp>
        <p:nvSpPr>
          <p:cNvPr id="7" name="7 - Θέση υποσέλιδου"/>
          <p:cNvSpPr txBox="1">
            <a:spLocks/>
          </p:cNvSpPr>
          <p:nvPr/>
        </p:nvSpPr>
        <p:spPr>
          <a:xfrm>
            <a:off x="0" y="6357958"/>
            <a:ext cx="9144000" cy="500042"/>
          </a:xfrm>
          <a:prstGeom prst="rect">
            <a:avLst/>
          </a:prstGeom>
          <a:blipFill>
            <a:blip r:embed="rId4">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2510" y="2448399"/>
            <a:ext cx="3322894" cy="221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428596" y="785794"/>
            <a:ext cx="8247860" cy="5639814"/>
          </a:xfrm>
          <a:prstGeom prst="rect">
            <a:avLst/>
          </a:prstGeom>
          <a:noFill/>
          <a:ln w="9525">
            <a:noFill/>
            <a:miter lim="800000"/>
            <a:headEnd/>
            <a:tailEnd/>
          </a:ln>
        </p:spPr>
        <p:txBody>
          <a:bodyPr wrap="square">
            <a:spAutoFit/>
          </a:bodyPr>
          <a:lstStyle/>
          <a:p>
            <a:pPr algn="ctr">
              <a:lnSpc>
                <a:spcPts val="3100"/>
              </a:lnSpc>
            </a:pPr>
            <a:r>
              <a:rPr lang="en-US" sz="2400" b="1" dirty="0"/>
              <a:t>Discography</a:t>
            </a:r>
            <a:endParaRPr lang="el-GR" sz="2400" b="1" dirty="0"/>
          </a:p>
          <a:p>
            <a:pPr>
              <a:lnSpc>
                <a:spcPts val="3100"/>
              </a:lnSpc>
            </a:pPr>
            <a:r>
              <a:rPr lang="el-GR" sz="2400" dirty="0"/>
              <a:t>«</a:t>
            </a:r>
            <a:r>
              <a:rPr lang="en-US" sz="2400" dirty="0"/>
              <a:t>The Little Bell</a:t>
            </a:r>
            <a:r>
              <a:rPr lang="el-GR" sz="2400" dirty="0"/>
              <a:t>»</a:t>
            </a:r>
          </a:p>
          <a:p>
            <a:pPr>
              <a:lnSpc>
                <a:spcPts val="3100"/>
              </a:lnSpc>
            </a:pPr>
            <a:r>
              <a:rPr lang="el-GR" sz="2400" dirty="0"/>
              <a:t>«</a:t>
            </a:r>
            <a:r>
              <a:rPr lang="en-US" sz="2400" dirty="0" err="1"/>
              <a:t>Capulets</a:t>
            </a:r>
            <a:r>
              <a:rPr lang="en-US" sz="2400" dirty="0"/>
              <a:t> and </a:t>
            </a:r>
            <a:r>
              <a:rPr lang="en-US" sz="2400" dirty="0" err="1"/>
              <a:t>Montagues</a:t>
            </a:r>
            <a:r>
              <a:rPr lang="el-GR" sz="2400" dirty="0"/>
              <a:t>»</a:t>
            </a:r>
          </a:p>
          <a:p>
            <a:pPr>
              <a:lnSpc>
                <a:spcPts val="3100"/>
              </a:lnSpc>
            </a:pPr>
            <a:r>
              <a:rPr lang="el-GR" sz="2400" dirty="0"/>
              <a:t>«</a:t>
            </a:r>
            <a:r>
              <a:rPr lang="en-US" sz="2400" dirty="0"/>
              <a:t>Sampson and </a:t>
            </a:r>
            <a:r>
              <a:rPr lang="en-US" sz="2400" dirty="0" err="1"/>
              <a:t>Dalida</a:t>
            </a:r>
            <a:r>
              <a:rPr lang="el-GR" sz="2400" dirty="0"/>
              <a:t>»</a:t>
            </a:r>
          </a:p>
          <a:p>
            <a:pPr>
              <a:lnSpc>
                <a:spcPts val="3100"/>
              </a:lnSpc>
            </a:pPr>
            <a:r>
              <a:rPr lang="el-GR" sz="2400" dirty="0"/>
              <a:t>«</a:t>
            </a:r>
            <a:r>
              <a:rPr lang="en-US" sz="2400" dirty="0" err="1"/>
              <a:t>Cavalerria</a:t>
            </a:r>
            <a:r>
              <a:rPr lang="en-US" sz="2400" dirty="0"/>
              <a:t> </a:t>
            </a:r>
            <a:r>
              <a:rPr lang="en-US" sz="2400" dirty="0" err="1"/>
              <a:t>Rusticana</a:t>
            </a:r>
            <a:r>
              <a:rPr lang="el-GR" sz="2400" dirty="0"/>
              <a:t>»</a:t>
            </a:r>
            <a:r>
              <a:rPr lang="en-US" sz="2400" dirty="0"/>
              <a:t> (photo)</a:t>
            </a:r>
            <a:endParaRPr lang="el-GR" sz="2400" dirty="0"/>
          </a:p>
          <a:p>
            <a:pPr>
              <a:lnSpc>
                <a:spcPts val="3100"/>
              </a:lnSpc>
            </a:pPr>
            <a:r>
              <a:rPr lang="el-GR" sz="2400" dirty="0"/>
              <a:t>«</a:t>
            </a:r>
            <a:r>
              <a:rPr lang="en-US" sz="2400" dirty="0" err="1"/>
              <a:t>Gioconda</a:t>
            </a:r>
            <a:r>
              <a:rPr lang="el-GR" sz="2400" dirty="0"/>
              <a:t>»</a:t>
            </a:r>
          </a:p>
          <a:p>
            <a:pPr>
              <a:lnSpc>
                <a:spcPts val="3100"/>
              </a:lnSpc>
            </a:pPr>
            <a:r>
              <a:rPr lang="el-GR" sz="2400" dirty="0"/>
              <a:t>«</a:t>
            </a:r>
            <a:r>
              <a:rPr lang="en-US" sz="2400" dirty="0"/>
              <a:t>Aida</a:t>
            </a:r>
            <a:r>
              <a:rPr lang="el-GR" sz="2400" dirty="0"/>
              <a:t>»,</a:t>
            </a:r>
          </a:p>
          <a:p>
            <a:pPr>
              <a:lnSpc>
                <a:spcPts val="3100"/>
              </a:lnSpc>
            </a:pPr>
            <a:r>
              <a:rPr lang="el-GR" sz="2400" dirty="0"/>
              <a:t>«</a:t>
            </a:r>
            <a:r>
              <a:rPr lang="en-US" sz="2400" dirty="0"/>
              <a:t>Don Carlo</a:t>
            </a:r>
            <a:r>
              <a:rPr lang="el-GR" sz="2400" dirty="0"/>
              <a:t>»</a:t>
            </a:r>
          </a:p>
          <a:p>
            <a:pPr>
              <a:lnSpc>
                <a:spcPts val="3100"/>
              </a:lnSpc>
            </a:pPr>
            <a:r>
              <a:rPr lang="el-GR" sz="2400" dirty="0"/>
              <a:t>«</a:t>
            </a:r>
            <a:r>
              <a:rPr lang="en-US" sz="2400" dirty="0"/>
              <a:t>The Knight with the Rose</a:t>
            </a:r>
            <a:r>
              <a:rPr lang="el-GR" sz="2400" dirty="0"/>
              <a:t>»</a:t>
            </a:r>
          </a:p>
          <a:p>
            <a:pPr>
              <a:lnSpc>
                <a:spcPts val="3100"/>
              </a:lnSpc>
            </a:pPr>
            <a:r>
              <a:rPr lang="el-GR" sz="2400" dirty="0"/>
              <a:t>«</a:t>
            </a:r>
            <a:r>
              <a:rPr lang="en-US" sz="2400" dirty="0"/>
              <a:t>Salome</a:t>
            </a:r>
            <a:r>
              <a:rPr lang="el-GR" sz="2400" dirty="0"/>
              <a:t>»</a:t>
            </a:r>
          </a:p>
          <a:p>
            <a:pPr>
              <a:lnSpc>
                <a:spcPts val="3100"/>
              </a:lnSpc>
            </a:pPr>
            <a:r>
              <a:rPr lang="el-GR" sz="2400" dirty="0"/>
              <a:t>«</a:t>
            </a:r>
            <a:r>
              <a:rPr lang="en-US" sz="2400" dirty="0"/>
              <a:t>Carmen</a:t>
            </a:r>
            <a:r>
              <a:rPr lang="el-GR" sz="2400" dirty="0"/>
              <a:t>»</a:t>
            </a:r>
          </a:p>
          <a:p>
            <a:pPr>
              <a:lnSpc>
                <a:spcPts val="3100"/>
              </a:lnSpc>
            </a:pPr>
            <a:r>
              <a:rPr lang="el-GR" sz="2400" dirty="0"/>
              <a:t>«</a:t>
            </a:r>
            <a:r>
              <a:rPr lang="en-US" sz="2400" dirty="0"/>
              <a:t>Bat</a:t>
            </a:r>
            <a:r>
              <a:rPr lang="el-GR" sz="2400" dirty="0"/>
              <a:t>»</a:t>
            </a:r>
          </a:p>
          <a:p>
            <a:pPr>
              <a:lnSpc>
                <a:spcPts val="3100"/>
              </a:lnSpc>
            </a:pPr>
            <a:r>
              <a:rPr lang="en-US" sz="2400" dirty="0"/>
              <a:t>She has sang songs by Manos </a:t>
            </a:r>
            <a:r>
              <a:rPr lang="en-US" sz="2400" dirty="0" err="1"/>
              <a:t>Hadjidakis</a:t>
            </a:r>
            <a:r>
              <a:rPr lang="en-US" sz="2400" dirty="0"/>
              <a:t>, and has been on tours with Stavros </a:t>
            </a:r>
            <a:r>
              <a:rPr lang="en-US" sz="2400" dirty="0" err="1"/>
              <a:t>Xarhakos</a:t>
            </a:r>
            <a:r>
              <a:rPr lang="en-US" sz="2400" dirty="0"/>
              <a:t>. </a:t>
            </a:r>
            <a:r>
              <a:rPr lang="el-GR" sz="2400" dirty="0"/>
              <a:t> </a:t>
            </a:r>
          </a:p>
        </p:txBody>
      </p:sp>
      <p:pic>
        <p:nvPicPr>
          <p:cNvPr id="3" name="Picture 8"/>
          <p:cNvPicPr>
            <a:picLocks noChangeArrowheads="1"/>
          </p:cNvPicPr>
          <p:nvPr/>
        </p:nvPicPr>
        <p:blipFill>
          <a:blip r:embed="rId2"/>
          <a:srcRect/>
          <a:stretch>
            <a:fillRect/>
          </a:stretch>
        </p:blipFill>
        <p:spPr bwMode="auto">
          <a:xfrm>
            <a:off x="0" y="0"/>
            <a:ext cx="2481263" cy="760413"/>
          </a:xfrm>
          <a:prstGeom prst="rect">
            <a:avLst/>
          </a:prstGeom>
          <a:noFill/>
          <a:ln w="9525">
            <a:noFill/>
            <a:miter lim="800000"/>
            <a:headEnd/>
            <a:tailEnd/>
          </a:ln>
        </p:spPr>
      </p:pic>
      <p:pic>
        <p:nvPicPr>
          <p:cNvPr id="5" name="Picture 8" descr="EPAL_logo-2"/>
          <p:cNvPicPr>
            <a:picLocks noChangeAspect="1" noChangeArrowheads="1"/>
          </p:cNvPicPr>
          <p:nvPr/>
        </p:nvPicPr>
        <p:blipFill>
          <a:blip r:embed="rId3"/>
          <a:srcRect/>
          <a:stretch>
            <a:fillRect/>
          </a:stretch>
        </p:blipFill>
        <p:spPr bwMode="auto">
          <a:xfrm>
            <a:off x="8081962" y="0"/>
            <a:ext cx="1062038" cy="836613"/>
          </a:xfrm>
          <a:prstGeom prst="rect">
            <a:avLst/>
          </a:prstGeom>
          <a:noFill/>
          <a:ln w="9525">
            <a:noFill/>
            <a:miter lim="800000"/>
            <a:headEnd/>
            <a:tailEnd/>
          </a:ln>
        </p:spPr>
      </p:pic>
      <p:sp>
        <p:nvSpPr>
          <p:cNvPr id="6" name="5 - Θέση υποσέλιδου"/>
          <p:cNvSpPr>
            <a:spLocks noGrp="1"/>
          </p:cNvSpPr>
          <p:nvPr>
            <p:ph type="ftr" sz="quarter" idx="11"/>
          </p:nvPr>
        </p:nvSpPr>
        <p:spPr/>
        <p:txBody>
          <a:bodyPr/>
          <a:lstStyle/>
          <a:p>
            <a:endParaRPr lang="el-GR"/>
          </a:p>
        </p:txBody>
      </p:sp>
      <p:sp>
        <p:nvSpPr>
          <p:cNvPr id="7" name="7 - Θέση υποσέλιδου"/>
          <p:cNvSpPr txBox="1">
            <a:spLocks/>
          </p:cNvSpPr>
          <p:nvPr/>
        </p:nvSpPr>
        <p:spPr>
          <a:xfrm>
            <a:off x="0" y="6357958"/>
            <a:ext cx="9144000" cy="500042"/>
          </a:xfrm>
          <a:prstGeom prst="rect">
            <a:avLst/>
          </a:prstGeom>
          <a:blipFill>
            <a:blip r:embed="rId4">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804" y="1857858"/>
            <a:ext cx="3265652" cy="3142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 Aγνή Μπάλτσα θα τραγουδήσει τον Ελληνικό εθνικό ύμνο"/>
          <p:cNvPicPr>
            <a:picLocks noChangeAspect="1" noChangeArrowheads="1"/>
          </p:cNvPicPr>
          <p:nvPr/>
        </p:nvPicPr>
        <p:blipFill>
          <a:blip r:embed="rId2"/>
          <a:srcRect/>
          <a:stretch>
            <a:fillRect/>
          </a:stretch>
        </p:blipFill>
        <p:spPr bwMode="auto">
          <a:xfrm>
            <a:off x="642910" y="1000108"/>
            <a:ext cx="7286676" cy="4093554"/>
          </a:xfrm>
          <a:prstGeom prst="rect">
            <a:avLst/>
          </a:prstGeom>
          <a:noFill/>
        </p:spPr>
      </p:pic>
      <p:pic>
        <p:nvPicPr>
          <p:cNvPr id="3" name="Picture 8"/>
          <p:cNvPicPr>
            <a:picLocks noChangeArrowheads="1"/>
          </p:cNvPicPr>
          <p:nvPr/>
        </p:nvPicPr>
        <p:blipFill>
          <a:blip r:embed="rId3"/>
          <a:srcRect/>
          <a:stretch>
            <a:fillRect/>
          </a:stretch>
        </p:blipFill>
        <p:spPr bwMode="auto">
          <a:xfrm>
            <a:off x="0" y="0"/>
            <a:ext cx="2481263" cy="760413"/>
          </a:xfrm>
          <a:prstGeom prst="rect">
            <a:avLst/>
          </a:prstGeom>
          <a:noFill/>
          <a:ln w="9525">
            <a:noFill/>
            <a:miter lim="800000"/>
            <a:headEnd/>
            <a:tailEnd/>
          </a:ln>
        </p:spPr>
      </p:pic>
      <p:pic>
        <p:nvPicPr>
          <p:cNvPr id="4" name="Picture 8" descr="EPAL_logo-2"/>
          <p:cNvPicPr>
            <a:picLocks noChangeAspect="1" noChangeArrowheads="1"/>
          </p:cNvPicPr>
          <p:nvPr/>
        </p:nvPicPr>
        <p:blipFill>
          <a:blip r:embed="rId4"/>
          <a:srcRect/>
          <a:stretch>
            <a:fillRect/>
          </a:stretch>
        </p:blipFill>
        <p:spPr bwMode="auto">
          <a:xfrm>
            <a:off x="8081962" y="0"/>
            <a:ext cx="1062038" cy="836613"/>
          </a:xfrm>
          <a:prstGeom prst="rect">
            <a:avLst/>
          </a:prstGeom>
          <a:noFill/>
          <a:ln w="9525">
            <a:noFill/>
            <a:miter lim="800000"/>
            <a:headEnd/>
            <a:tailEnd/>
          </a:ln>
        </p:spPr>
      </p:pic>
      <p:sp>
        <p:nvSpPr>
          <p:cNvPr id="5" name="TextBox 9"/>
          <p:cNvSpPr txBox="1">
            <a:spLocks noChangeArrowheads="1"/>
          </p:cNvSpPr>
          <p:nvPr/>
        </p:nvSpPr>
        <p:spPr bwMode="auto">
          <a:xfrm>
            <a:off x="571472" y="5143513"/>
            <a:ext cx="8080375" cy="830997"/>
          </a:xfrm>
          <a:prstGeom prst="rect">
            <a:avLst/>
          </a:prstGeom>
          <a:noFill/>
          <a:ln w="9525">
            <a:noFill/>
            <a:miter lim="800000"/>
            <a:headEnd/>
            <a:tailEnd/>
          </a:ln>
        </p:spPr>
        <p:txBody>
          <a:bodyPr wrap="square">
            <a:spAutoFit/>
          </a:bodyPr>
          <a:lstStyle/>
          <a:p>
            <a:pPr algn="ctr"/>
            <a:r>
              <a:rPr lang="en-US" sz="2400" dirty="0"/>
              <a:t>Agni </a:t>
            </a:r>
            <a:r>
              <a:rPr lang="en-US" sz="2400" dirty="0" err="1"/>
              <a:t>Baltsa</a:t>
            </a:r>
            <a:r>
              <a:rPr lang="en-US" sz="2400" dirty="0"/>
              <a:t> as ‘Carmen’</a:t>
            </a:r>
            <a:endParaRPr lang="el-GR" sz="2400" dirty="0"/>
          </a:p>
          <a:p>
            <a:pPr algn="ctr"/>
            <a:r>
              <a:rPr lang="en-US" sz="2400" dirty="0">
                <a:hlinkClick r:id="rId5"/>
              </a:rPr>
              <a:t>https://youtu.be/ZJtyVUAP3ak</a:t>
            </a:r>
            <a:r>
              <a:rPr lang="el-GR" sz="2400" dirty="0"/>
              <a:t> </a:t>
            </a:r>
          </a:p>
        </p:txBody>
      </p:sp>
      <p:sp>
        <p:nvSpPr>
          <p:cNvPr id="6" name="5 - Θέση υποσέλιδου"/>
          <p:cNvSpPr>
            <a:spLocks noGrp="1"/>
          </p:cNvSpPr>
          <p:nvPr>
            <p:ph type="ftr" sz="quarter" idx="11"/>
          </p:nvPr>
        </p:nvSpPr>
        <p:spPr/>
        <p:txBody>
          <a:bodyPr/>
          <a:lstStyle/>
          <a:p>
            <a:endParaRPr lang="el-GR"/>
          </a:p>
        </p:txBody>
      </p:sp>
      <p:sp>
        <p:nvSpPr>
          <p:cNvPr id="7" name="7 - Θέση υποσέλιδου"/>
          <p:cNvSpPr txBox="1">
            <a:spLocks/>
          </p:cNvSpPr>
          <p:nvPr/>
        </p:nvSpPr>
        <p:spPr>
          <a:xfrm>
            <a:off x="0" y="6357958"/>
            <a:ext cx="9144000" cy="500042"/>
          </a:xfrm>
          <a:prstGeom prst="rect">
            <a:avLst/>
          </a:prstGeom>
          <a:blipFill>
            <a:blip r:embed="rId6">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rrowheads="1"/>
          </p:cNvPicPr>
          <p:nvPr/>
        </p:nvPicPr>
        <p:blipFill>
          <a:blip r:embed="rId2"/>
          <a:srcRect/>
          <a:stretch>
            <a:fillRect/>
          </a:stretch>
        </p:blipFill>
        <p:spPr bwMode="auto">
          <a:xfrm>
            <a:off x="0" y="0"/>
            <a:ext cx="2481263" cy="760413"/>
          </a:xfrm>
          <a:prstGeom prst="rect">
            <a:avLst/>
          </a:prstGeom>
          <a:noFill/>
          <a:ln w="9525">
            <a:noFill/>
            <a:miter lim="800000"/>
            <a:headEnd/>
            <a:tailEnd/>
          </a:ln>
        </p:spPr>
      </p:pic>
      <p:pic>
        <p:nvPicPr>
          <p:cNvPr id="5" name="Picture 8" descr="EPAL_logo-2"/>
          <p:cNvPicPr>
            <a:picLocks noChangeAspect="1" noChangeArrowheads="1"/>
          </p:cNvPicPr>
          <p:nvPr/>
        </p:nvPicPr>
        <p:blipFill>
          <a:blip r:embed="rId3"/>
          <a:srcRect/>
          <a:stretch>
            <a:fillRect/>
          </a:stretch>
        </p:blipFill>
        <p:spPr bwMode="auto">
          <a:xfrm>
            <a:off x="8081962" y="0"/>
            <a:ext cx="1062038" cy="836613"/>
          </a:xfrm>
          <a:prstGeom prst="rect">
            <a:avLst/>
          </a:prstGeom>
          <a:noFill/>
          <a:ln w="9525">
            <a:noFill/>
            <a:miter lim="800000"/>
            <a:headEnd/>
            <a:tailEnd/>
          </a:ln>
        </p:spPr>
      </p:pic>
      <p:sp>
        <p:nvSpPr>
          <p:cNvPr id="6" name="TextBox 9"/>
          <p:cNvSpPr txBox="1">
            <a:spLocks noChangeArrowheads="1"/>
          </p:cNvSpPr>
          <p:nvPr/>
        </p:nvSpPr>
        <p:spPr bwMode="auto">
          <a:xfrm>
            <a:off x="509685" y="760413"/>
            <a:ext cx="5645894" cy="5575052"/>
          </a:xfrm>
          <a:prstGeom prst="rect">
            <a:avLst/>
          </a:prstGeom>
          <a:noFill/>
          <a:ln w="9525">
            <a:noFill/>
            <a:miter lim="800000"/>
            <a:headEnd/>
            <a:tailEnd/>
          </a:ln>
        </p:spPr>
        <p:txBody>
          <a:bodyPr wrap="square">
            <a:spAutoFit/>
          </a:bodyPr>
          <a:lstStyle/>
          <a:p>
            <a:pPr algn="ctr">
              <a:lnSpc>
                <a:spcPct val="150000"/>
              </a:lnSpc>
            </a:pPr>
            <a:r>
              <a:rPr lang="en-US" sz="2400" b="1" dirty="0"/>
              <a:t>Agni of our hearts</a:t>
            </a:r>
            <a:endParaRPr lang="el-GR" sz="2400" b="1" dirty="0"/>
          </a:p>
          <a:p>
            <a:pPr algn="just">
              <a:lnSpc>
                <a:spcPct val="150000"/>
              </a:lnSpc>
            </a:pPr>
            <a:r>
              <a:rPr lang="en-US" sz="2400" dirty="0"/>
              <a:t>When</a:t>
            </a:r>
            <a:r>
              <a:rPr lang="en-US" sz="2400" b="1" dirty="0"/>
              <a:t> </a:t>
            </a:r>
            <a:r>
              <a:rPr lang="el-GR" sz="2400" dirty="0"/>
              <a:t> </a:t>
            </a:r>
            <a:r>
              <a:rPr lang="en-US" sz="2400" dirty="0"/>
              <a:t>we talk of Agni </a:t>
            </a:r>
            <a:r>
              <a:rPr lang="en-US" sz="2400" dirty="0" err="1"/>
              <a:t>Baltsa</a:t>
            </a:r>
            <a:r>
              <a:rPr lang="en-US" sz="2400" dirty="0"/>
              <a:t>, we don’t only discuss her marvelous voice, her impeccable technique, her commanding stage presence, her interpretative genius and her temperament. We also talk about a person who left her mark in opera</a:t>
            </a:r>
            <a:r>
              <a:rPr lang="el-GR" sz="2400" dirty="0"/>
              <a:t>,</a:t>
            </a:r>
            <a:r>
              <a:rPr lang="en-US" sz="2400" dirty="0"/>
              <a:t> a woman with soul, spirit, courage and unbelievable vitality, an artist</a:t>
            </a:r>
            <a:r>
              <a:rPr lang="el-GR" sz="2400" dirty="0"/>
              <a:t> </a:t>
            </a:r>
            <a:r>
              <a:rPr lang="en-US" sz="2400" dirty="0"/>
              <a:t>of total international recognition.</a:t>
            </a:r>
            <a:endParaRPr lang="el-GR" sz="2400" dirty="0"/>
          </a:p>
        </p:txBody>
      </p:sp>
      <p:sp>
        <p:nvSpPr>
          <p:cNvPr id="7" name="6 - Θέση υποσέλιδου"/>
          <p:cNvSpPr>
            <a:spLocks noGrp="1"/>
          </p:cNvSpPr>
          <p:nvPr>
            <p:ph type="ftr" sz="quarter" idx="11"/>
          </p:nvPr>
        </p:nvSpPr>
        <p:spPr/>
        <p:txBody>
          <a:bodyPr/>
          <a:lstStyle/>
          <a:p>
            <a:endParaRPr lang="el-GR"/>
          </a:p>
        </p:txBody>
      </p:sp>
      <p:sp>
        <p:nvSpPr>
          <p:cNvPr id="8" name="7 - Θέση υποσέλιδου"/>
          <p:cNvSpPr txBox="1">
            <a:spLocks/>
          </p:cNvSpPr>
          <p:nvPr/>
        </p:nvSpPr>
        <p:spPr>
          <a:xfrm>
            <a:off x="0" y="6357958"/>
            <a:ext cx="9144000" cy="500042"/>
          </a:xfrm>
          <a:prstGeom prst="rect">
            <a:avLst/>
          </a:prstGeom>
          <a:blipFill>
            <a:blip r:embed="rId4">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5579" y="2509837"/>
            <a:ext cx="295275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p:cNvSpPr txBox="1">
            <a:spLocks noChangeArrowheads="1"/>
          </p:cNvSpPr>
          <p:nvPr/>
        </p:nvSpPr>
        <p:spPr bwMode="auto">
          <a:xfrm>
            <a:off x="500034" y="857232"/>
            <a:ext cx="8080375" cy="5021055"/>
          </a:xfrm>
          <a:prstGeom prst="rect">
            <a:avLst/>
          </a:prstGeom>
          <a:noFill/>
          <a:ln w="9525">
            <a:noFill/>
            <a:miter lim="800000"/>
            <a:headEnd/>
            <a:tailEnd/>
          </a:ln>
        </p:spPr>
        <p:txBody>
          <a:bodyPr wrap="square">
            <a:spAutoFit/>
          </a:bodyPr>
          <a:lstStyle/>
          <a:p>
            <a:pPr algn="ctr">
              <a:lnSpc>
                <a:spcPct val="150000"/>
              </a:lnSpc>
            </a:pPr>
            <a:r>
              <a:rPr lang="en-US" altLang="el-GR" sz="2400" b="1" dirty="0">
                <a:solidFill>
                  <a:srgbClr val="000000"/>
                </a:solidFill>
                <a:ea typeface="Times New Roman" pitchFamily="18" charset="0"/>
                <a:cs typeface="Calibri" pitchFamily="34" charset="0"/>
              </a:rPr>
              <a:t>Sources</a:t>
            </a:r>
            <a:endParaRPr lang="el-GR" altLang="el-GR" sz="2400" dirty="0">
              <a:ea typeface="Times New Roman" pitchFamily="18" charset="0"/>
              <a:cs typeface="Calibri" pitchFamily="34" charset="0"/>
            </a:endParaRPr>
          </a:p>
          <a:p>
            <a:pPr algn="just">
              <a:lnSpc>
                <a:spcPct val="150000"/>
              </a:lnSpc>
            </a:pPr>
            <a:r>
              <a:rPr lang="en-US" altLang="el-GR" sz="2400" dirty="0">
                <a:solidFill>
                  <a:srgbClr val="111111"/>
                </a:solidFill>
                <a:ea typeface="Times New Roman" pitchFamily="18" charset="0"/>
                <a:cs typeface="Calibri" pitchFamily="34" charset="0"/>
              </a:rPr>
              <a:t>For this presentation, information and photos were taken from the Internet: </a:t>
            </a:r>
          </a:p>
          <a:p>
            <a:pPr algn="just">
              <a:lnSpc>
                <a:spcPct val="150000"/>
              </a:lnSpc>
            </a:pPr>
            <a:r>
              <a:rPr lang="el-GR" altLang="el-GR" sz="2400" dirty="0">
                <a:solidFill>
                  <a:srgbClr val="111111"/>
                </a:solidFill>
                <a:ea typeface="Times New Roman" pitchFamily="18" charset="0"/>
                <a:cs typeface="Calibri" pitchFamily="34" charset="0"/>
              </a:rPr>
              <a:t>(1) </a:t>
            </a:r>
            <a:r>
              <a:rPr lang="en-US" altLang="el-GR" sz="2400" dirty="0">
                <a:solidFill>
                  <a:srgbClr val="111111"/>
                </a:solidFill>
                <a:ea typeface="Times New Roman" pitchFamily="18" charset="0"/>
                <a:cs typeface="Calibri" pitchFamily="34" charset="0"/>
              </a:rPr>
              <a:t>wikipedia.org</a:t>
            </a:r>
            <a:endParaRPr lang="el-GR" altLang="el-GR" sz="2400" dirty="0">
              <a:ea typeface="Times New Roman" pitchFamily="18" charset="0"/>
              <a:cs typeface="Calibri" pitchFamily="34" charset="0"/>
            </a:endParaRPr>
          </a:p>
          <a:p>
            <a:pPr algn="just">
              <a:lnSpc>
                <a:spcPct val="150000"/>
              </a:lnSpc>
            </a:pPr>
            <a:r>
              <a:rPr lang="en-US" altLang="el-GR" sz="2400" dirty="0">
                <a:ea typeface="Times New Roman" pitchFamily="18" charset="0"/>
                <a:cs typeface="Calibri" pitchFamily="34" charset="0"/>
              </a:rPr>
              <a:t>(2) www.</a:t>
            </a:r>
            <a:r>
              <a:rPr lang="en-US" sz="2400" dirty="0"/>
              <a:t>hellenicaworld</a:t>
            </a:r>
            <a:r>
              <a:rPr lang="el-GR" sz="2400" dirty="0"/>
              <a:t>.</a:t>
            </a:r>
            <a:r>
              <a:rPr lang="el-GR" sz="2400" dirty="0" err="1"/>
              <a:t>com</a:t>
            </a:r>
            <a:r>
              <a:rPr lang="en-US" sz="2400" dirty="0"/>
              <a:t> </a:t>
            </a:r>
            <a:endParaRPr lang="el-GR" altLang="el-GR" sz="2400" dirty="0">
              <a:ea typeface="Times New Roman" pitchFamily="18" charset="0"/>
              <a:cs typeface="Calibri" pitchFamily="34" charset="0"/>
            </a:endParaRPr>
          </a:p>
          <a:p>
            <a:pPr algn="just">
              <a:lnSpc>
                <a:spcPct val="150000"/>
              </a:lnSpc>
            </a:pPr>
            <a:r>
              <a:rPr lang="en-US" altLang="el-GR" sz="2400" dirty="0">
                <a:ea typeface="Times New Roman" pitchFamily="18" charset="0"/>
                <a:cs typeface="Calibri" pitchFamily="34" charset="0"/>
              </a:rPr>
              <a:t>(3) www.lefkastour.gr</a:t>
            </a:r>
          </a:p>
          <a:p>
            <a:pPr algn="just">
              <a:lnSpc>
                <a:spcPct val="150000"/>
              </a:lnSpc>
            </a:pPr>
            <a:r>
              <a:rPr lang="el-GR" sz="2400" dirty="0">
                <a:cs typeface="Calibri" pitchFamily="34" charset="0"/>
              </a:rPr>
              <a:t>(</a:t>
            </a:r>
            <a:r>
              <a:rPr lang="en-US" sz="2400" dirty="0">
                <a:cs typeface="Calibri" pitchFamily="34" charset="0"/>
              </a:rPr>
              <a:t>4</a:t>
            </a:r>
            <a:r>
              <a:rPr lang="el-GR" sz="2400" dirty="0">
                <a:cs typeface="Calibri" pitchFamily="34" charset="0"/>
              </a:rPr>
              <a:t>)</a:t>
            </a:r>
            <a:r>
              <a:rPr lang="en-US" sz="2400" dirty="0">
                <a:cs typeface="Calibri" pitchFamily="34" charset="0"/>
              </a:rPr>
              <a:t> www.tanea.gr</a:t>
            </a:r>
          </a:p>
          <a:p>
            <a:pPr algn="just">
              <a:lnSpc>
                <a:spcPct val="150000"/>
              </a:lnSpc>
            </a:pPr>
            <a:r>
              <a:rPr lang="en-US" sz="2400" dirty="0">
                <a:cs typeface="Calibri" pitchFamily="34" charset="0"/>
              </a:rPr>
              <a:t>(5) www.kathimerini.gr</a:t>
            </a:r>
            <a:endParaRPr lang="el-GR" sz="2400" dirty="0">
              <a:cs typeface="Calibri" pitchFamily="34" charset="0"/>
            </a:endParaRPr>
          </a:p>
          <a:p>
            <a:pPr algn="just">
              <a:lnSpc>
                <a:spcPct val="150000"/>
              </a:lnSpc>
            </a:pPr>
            <a:r>
              <a:rPr lang="el-GR" sz="2400" dirty="0">
                <a:cs typeface="Calibri" pitchFamily="34" charset="0"/>
              </a:rPr>
              <a:t>(</a:t>
            </a:r>
            <a:r>
              <a:rPr lang="en-US" sz="2400" dirty="0">
                <a:cs typeface="Calibri" pitchFamily="34" charset="0"/>
              </a:rPr>
              <a:t>6</a:t>
            </a:r>
            <a:r>
              <a:rPr lang="el-GR" sz="2400" dirty="0">
                <a:cs typeface="Calibri" pitchFamily="34" charset="0"/>
              </a:rPr>
              <a:t>)</a:t>
            </a:r>
            <a:r>
              <a:rPr lang="en-US" sz="2400" dirty="0">
                <a:cs typeface="Calibri" pitchFamily="34" charset="0"/>
              </a:rPr>
              <a:t> www.tralala.gr</a:t>
            </a:r>
          </a:p>
        </p:txBody>
      </p:sp>
      <p:pic>
        <p:nvPicPr>
          <p:cNvPr id="7" name="Picture 8"/>
          <p:cNvPicPr>
            <a:picLocks noChangeArrowheads="1"/>
          </p:cNvPicPr>
          <p:nvPr/>
        </p:nvPicPr>
        <p:blipFill>
          <a:blip r:embed="rId2"/>
          <a:srcRect/>
          <a:stretch>
            <a:fillRect/>
          </a:stretch>
        </p:blipFill>
        <p:spPr bwMode="auto">
          <a:xfrm>
            <a:off x="0" y="0"/>
            <a:ext cx="2481263" cy="760413"/>
          </a:xfrm>
          <a:prstGeom prst="rect">
            <a:avLst/>
          </a:prstGeom>
          <a:noFill/>
          <a:ln w="9525">
            <a:noFill/>
            <a:miter lim="800000"/>
            <a:headEnd/>
            <a:tailEnd/>
          </a:ln>
        </p:spPr>
      </p:pic>
      <p:pic>
        <p:nvPicPr>
          <p:cNvPr id="8" name="Picture 8" descr="EPAL_logo-2"/>
          <p:cNvPicPr>
            <a:picLocks noChangeAspect="1" noChangeArrowheads="1"/>
          </p:cNvPicPr>
          <p:nvPr/>
        </p:nvPicPr>
        <p:blipFill>
          <a:blip r:embed="rId3"/>
          <a:srcRect/>
          <a:stretch>
            <a:fillRect/>
          </a:stretch>
        </p:blipFill>
        <p:spPr bwMode="auto">
          <a:xfrm>
            <a:off x="8081962" y="0"/>
            <a:ext cx="1062038" cy="836613"/>
          </a:xfrm>
          <a:prstGeom prst="rect">
            <a:avLst/>
          </a:prstGeom>
          <a:noFill/>
          <a:ln w="9525">
            <a:noFill/>
            <a:miter lim="800000"/>
            <a:headEnd/>
            <a:tailEnd/>
          </a:ln>
        </p:spPr>
      </p:pic>
      <p:sp>
        <p:nvSpPr>
          <p:cNvPr id="5" name="4 - Θέση υποσέλιδου"/>
          <p:cNvSpPr>
            <a:spLocks noGrp="1"/>
          </p:cNvSpPr>
          <p:nvPr>
            <p:ph type="ftr" sz="quarter" idx="11"/>
          </p:nvPr>
        </p:nvSpPr>
        <p:spPr/>
        <p:txBody>
          <a:bodyPr/>
          <a:lstStyle/>
          <a:p>
            <a:endParaRPr lang="el-GR"/>
          </a:p>
        </p:txBody>
      </p:sp>
      <p:sp>
        <p:nvSpPr>
          <p:cNvPr id="9" name="7 - Θέση υποσέλιδου"/>
          <p:cNvSpPr txBox="1">
            <a:spLocks/>
          </p:cNvSpPr>
          <p:nvPr/>
        </p:nvSpPr>
        <p:spPr>
          <a:xfrm>
            <a:off x="0" y="6357958"/>
            <a:ext cx="9144000" cy="500042"/>
          </a:xfrm>
          <a:prstGeom prst="rect">
            <a:avLst/>
          </a:prstGeom>
          <a:blipFill>
            <a:blip r:embed="rId4">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p:cNvSpPr txBox="1">
            <a:spLocks noChangeArrowheads="1"/>
          </p:cNvSpPr>
          <p:nvPr/>
        </p:nvSpPr>
        <p:spPr bwMode="auto">
          <a:xfrm>
            <a:off x="460375" y="2279650"/>
            <a:ext cx="8080375" cy="1843582"/>
          </a:xfrm>
          <a:prstGeom prst="rect">
            <a:avLst/>
          </a:prstGeom>
          <a:noFill/>
          <a:ln w="9525">
            <a:noFill/>
            <a:miter lim="800000"/>
            <a:headEnd/>
            <a:tailEnd/>
          </a:ln>
        </p:spPr>
        <p:txBody>
          <a:bodyPr>
            <a:spAutoFit/>
          </a:bodyPr>
          <a:lstStyle/>
          <a:p>
            <a:pPr algn="ctr">
              <a:lnSpc>
                <a:spcPct val="150000"/>
              </a:lnSpc>
            </a:pPr>
            <a:r>
              <a:rPr lang="en-US" altLang="el-GR" sz="4000" b="1" dirty="0">
                <a:solidFill>
                  <a:srgbClr val="000000"/>
                </a:solidFill>
                <a:ea typeface="Times New Roman" pitchFamily="18" charset="0"/>
                <a:cs typeface="Calibri" pitchFamily="34" charset="0"/>
              </a:rPr>
              <a:t>Thank you for your patience and attention</a:t>
            </a:r>
            <a:r>
              <a:rPr lang="el-GR" altLang="el-GR" sz="4000" b="1" dirty="0">
                <a:solidFill>
                  <a:srgbClr val="000000"/>
                </a:solidFill>
                <a:ea typeface="Times New Roman" pitchFamily="18" charset="0"/>
                <a:cs typeface="Calibri" pitchFamily="34" charset="0"/>
              </a:rPr>
              <a:t>!!! </a:t>
            </a:r>
            <a:endParaRPr lang="el-GR" altLang="el-GR" sz="4000" dirty="0">
              <a:ea typeface="Times New Roman" pitchFamily="18" charset="0"/>
              <a:cs typeface="Calibri" pitchFamily="34" charset="0"/>
            </a:endParaRPr>
          </a:p>
        </p:txBody>
      </p:sp>
      <p:pic>
        <p:nvPicPr>
          <p:cNvPr id="6" name="Picture 8"/>
          <p:cNvPicPr>
            <a:picLocks noChangeArrowheads="1"/>
          </p:cNvPicPr>
          <p:nvPr/>
        </p:nvPicPr>
        <p:blipFill>
          <a:blip r:embed="rId2"/>
          <a:srcRect/>
          <a:stretch>
            <a:fillRect/>
          </a:stretch>
        </p:blipFill>
        <p:spPr bwMode="auto">
          <a:xfrm>
            <a:off x="0" y="0"/>
            <a:ext cx="2481263" cy="760413"/>
          </a:xfrm>
          <a:prstGeom prst="rect">
            <a:avLst/>
          </a:prstGeom>
          <a:noFill/>
          <a:ln w="9525">
            <a:noFill/>
            <a:miter lim="800000"/>
            <a:headEnd/>
            <a:tailEnd/>
          </a:ln>
        </p:spPr>
      </p:pic>
      <p:pic>
        <p:nvPicPr>
          <p:cNvPr id="7" name="Picture 8" descr="EPAL_logo-2"/>
          <p:cNvPicPr>
            <a:picLocks noChangeAspect="1" noChangeArrowheads="1"/>
          </p:cNvPicPr>
          <p:nvPr/>
        </p:nvPicPr>
        <p:blipFill>
          <a:blip r:embed="rId3"/>
          <a:srcRect/>
          <a:stretch>
            <a:fillRect/>
          </a:stretch>
        </p:blipFill>
        <p:spPr bwMode="auto">
          <a:xfrm>
            <a:off x="8081962" y="0"/>
            <a:ext cx="1062038" cy="836613"/>
          </a:xfrm>
          <a:prstGeom prst="rect">
            <a:avLst/>
          </a:prstGeom>
          <a:noFill/>
          <a:ln w="9525">
            <a:noFill/>
            <a:miter lim="800000"/>
            <a:headEnd/>
            <a:tailEnd/>
          </a:ln>
        </p:spPr>
      </p:pic>
      <p:sp>
        <p:nvSpPr>
          <p:cNvPr id="8" name="7 - Θέση υποσέλιδου"/>
          <p:cNvSpPr>
            <a:spLocks noGrp="1"/>
          </p:cNvSpPr>
          <p:nvPr>
            <p:ph type="ftr" sz="quarter" idx="11"/>
          </p:nvPr>
        </p:nvSpPr>
        <p:spPr/>
        <p:txBody>
          <a:bodyPr/>
          <a:lstStyle/>
          <a:p>
            <a:endParaRPr lang="el-GR" dirty="0"/>
          </a:p>
        </p:txBody>
      </p:sp>
      <p:sp>
        <p:nvSpPr>
          <p:cNvPr id="9" name="7 - Θέση υποσέλιδου"/>
          <p:cNvSpPr txBox="1">
            <a:spLocks/>
          </p:cNvSpPr>
          <p:nvPr/>
        </p:nvSpPr>
        <p:spPr>
          <a:xfrm>
            <a:off x="0" y="6357958"/>
            <a:ext cx="9144000" cy="500042"/>
          </a:xfrm>
          <a:prstGeom prst="rect">
            <a:avLst/>
          </a:prstGeom>
          <a:blipFill>
            <a:blip r:embed="rId4">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mn-lt"/>
                <a:ea typeface="+mn-ea"/>
                <a:cs typeface="+mn-cs"/>
              </a:rPr>
              <a:t>Unknown</a:t>
            </a:r>
            <a:r>
              <a:rPr kumimoji="0" lang="en-US" sz="2400" b="1" i="0" u="none" strike="noStrike" kern="1200" cap="none" spc="0" normalizeH="0" noProof="0" dirty="0">
                <a:ln>
                  <a:noFill/>
                </a:ln>
                <a:solidFill>
                  <a:srgbClr val="0070C0"/>
                </a:solidFill>
                <a:effectLst/>
                <a:uLnTx/>
                <a:uFillTx/>
                <a:latin typeface="+mn-lt"/>
                <a:ea typeface="+mn-ea"/>
                <a:cs typeface="+mn-cs"/>
              </a:rPr>
              <a:t> </a:t>
            </a:r>
            <a:r>
              <a:rPr kumimoji="0" lang="en-US" sz="2400" b="1" i="0" u="none" strike="noStrike" kern="1200" cap="none" spc="0" normalizeH="0" baseline="0" noProof="0" dirty="0">
                <a:ln>
                  <a:noFill/>
                </a:ln>
                <a:solidFill>
                  <a:srgbClr val="0070C0"/>
                </a:solidFill>
                <a:effectLst/>
                <a:uLnTx/>
                <a:uFillTx/>
                <a:latin typeface="+mn-lt"/>
                <a:ea typeface="+mn-ea"/>
                <a:cs typeface="+mn-cs"/>
              </a:rPr>
              <a:t> HERoines</a:t>
            </a:r>
            <a:endParaRPr kumimoji="0" lang="el-GR" sz="2400" b="1"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460375" y="836613"/>
            <a:ext cx="8216081" cy="4467057"/>
          </a:xfrm>
          <a:prstGeom prst="rect">
            <a:avLst/>
          </a:prstGeom>
          <a:noFill/>
          <a:ln w="9525">
            <a:noFill/>
            <a:miter lim="800000"/>
            <a:headEnd/>
            <a:tailEnd/>
          </a:ln>
        </p:spPr>
        <p:txBody>
          <a:bodyPr wrap="square">
            <a:spAutoFit/>
          </a:bodyPr>
          <a:lstStyle/>
          <a:p>
            <a:pPr algn="ctr">
              <a:lnSpc>
                <a:spcPct val="150000"/>
              </a:lnSpc>
            </a:pPr>
            <a:r>
              <a:rPr lang="en-US" altLang="el-GR" sz="2400" b="1" dirty="0">
                <a:solidFill>
                  <a:srgbClr val="000000"/>
                </a:solidFill>
                <a:ea typeface="Times New Roman" pitchFamily="18" charset="0"/>
                <a:cs typeface="Calibri" pitchFamily="34" charset="0"/>
              </a:rPr>
              <a:t>Biography</a:t>
            </a:r>
            <a:endParaRPr lang="el-GR" altLang="el-GR" sz="2400" b="1" dirty="0">
              <a:solidFill>
                <a:srgbClr val="000000"/>
              </a:solidFill>
              <a:ea typeface="Times New Roman" pitchFamily="18" charset="0"/>
              <a:cs typeface="Calibri" pitchFamily="34" charset="0"/>
            </a:endParaRPr>
          </a:p>
          <a:p>
            <a:pPr marL="180000" indent="-252000" algn="just">
              <a:lnSpc>
                <a:spcPct val="150000"/>
              </a:lnSpc>
              <a:buFont typeface="Wingdings" pitchFamily="2" charset="2"/>
              <a:buChar char="§"/>
            </a:pPr>
            <a:r>
              <a:rPr lang="en-US" sz="2400" dirty="0"/>
              <a:t> Her father was a merchant. She inherited her talent from her mother, who had an excellent voice.</a:t>
            </a:r>
            <a:endParaRPr lang="el-GR" sz="2400" dirty="0"/>
          </a:p>
          <a:p>
            <a:pPr marL="180000" indent="-252000" algn="just">
              <a:lnSpc>
                <a:spcPct val="150000"/>
              </a:lnSpc>
              <a:buFont typeface="Wingdings" pitchFamily="2" charset="2"/>
              <a:buChar char="§"/>
            </a:pPr>
            <a:r>
              <a:rPr lang="en-US" sz="2400" dirty="0"/>
              <a:t>She is married to her colleague, Gunter </a:t>
            </a:r>
            <a:r>
              <a:rPr lang="en-US" sz="2400" dirty="0" err="1"/>
              <a:t>Misenhard</a:t>
            </a:r>
            <a:r>
              <a:rPr lang="el-GR" sz="2400" dirty="0"/>
              <a:t>.</a:t>
            </a:r>
          </a:p>
          <a:p>
            <a:pPr marL="180000" indent="-252000" algn="just">
              <a:lnSpc>
                <a:spcPct val="150000"/>
              </a:lnSpc>
              <a:buFont typeface="Wingdings" pitchFamily="2" charset="2"/>
              <a:buChar char="§"/>
            </a:pPr>
            <a:r>
              <a:rPr lang="en-US" altLang="el-GR" sz="2400" dirty="0">
                <a:ea typeface="Times New Roman" pitchFamily="18" charset="0"/>
                <a:cs typeface="Calibri" pitchFamily="34" charset="0"/>
              </a:rPr>
              <a:t>She has been away from Greece for 25 years, she has lived in London and Vienna and has travelled all over the world. However, she considers Greece her home, and the most beautiful country in the world. </a:t>
            </a:r>
            <a:endParaRPr lang="el-GR" altLang="el-GR" sz="2400" dirty="0">
              <a:ea typeface="Times New Roman" pitchFamily="18" charset="0"/>
              <a:cs typeface="Calibri" pitchFamily="34" charset="0"/>
            </a:endParaRPr>
          </a:p>
        </p:txBody>
      </p:sp>
      <p:pic>
        <p:nvPicPr>
          <p:cNvPr id="5" name="Picture 8"/>
          <p:cNvPicPr>
            <a:picLocks noChangeArrowheads="1"/>
          </p:cNvPicPr>
          <p:nvPr/>
        </p:nvPicPr>
        <p:blipFill>
          <a:blip r:embed="rId2"/>
          <a:srcRect/>
          <a:stretch>
            <a:fillRect/>
          </a:stretch>
        </p:blipFill>
        <p:spPr bwMode="auto">
          <a:xfrm>
            <a:off x="0" y="0"/>
            <a:ext cx="2481263" cy="760413"/>
          </a:xfrm>
          <a:prstGeom prst="rect">
            <a:avLst/>
          </a:prstGeom>
          <a:noFill/>
          <a:ln w="9525">
            <a:noFill/>
            <a:miter lim="800000"/>
            <a:headEnd/>
            <a:tailEnd/>
          </a:ln>
        </p:spPr>
      </p:pic>
      <p:pic>
        <p:nvPicPr>
          <p:cNvPr id="6" name="Picture 8" descr="EPAL_logo-2"/>
          <p:cNvPicPr>
            <a:picLocks noChangeAspect="1" noChangeArrowheads="1"/>
          </p:cNvPicPr>
          <p:nvPr/>
        </p:nvPicPr>
        <p:blipFill>
          <a:blip r:embed="rId3"/>
          <a:srcRect/>
          <a:stretch>
            <a:fillRect/>
          </a:stretch>
        </p:blipFill>
        <p:spPr bwMode="auto">
          <a:xfrm>
            <a:off x="8081962" y="0"/>
            <a:ext cx="1062038" cy="836613"/>
          </a:xfrm>
          <a:prstGeom prst="rect">
            <a:avLst/>
          </a:prstGeom>
          <a:noFill/>
          <a:ln w="9525">
            <a:noFill/>
            <a:miter lim="800000"/>
            <a:headEnd/>
            <a:tailEnd/>
          </a:ln>
        </p:spPr>
      </p:pic>
      <p:sp>
        <p:nvSpPr>
          <p:cNvPr id="7" name="6 - Θέση υποσέλιδου"/>
          <p:cNvSpPr>
            <a:spLocks noGrp="1"/>
          </p:cNvSpPr>
          <p:nvPr>
            <p:ph type="ftr" sz="quarter" idx="11"/>
          </p:nvPr>
        </p:nvSpPr>
        <p:spPr/>
        <p:txBody>
          <a:bodyPr/>
          <a:lstStyle/>
          <a:p>
            <a:endParaRPr lang="el-GR"/>
          </a:p>
        </p:txBody>
      </p:sp>
      <p:sp>
        <p:nvSpPr>
          <p:cNvPr id="8" name="7 - Θέση υποσέλιδου"/>
          <p:cNvSpPr txBox="1">
            <a:spLocks/>
          </p:cNvSpPr>
          <p:nvPr/>
        </p:nvSpPr>
        <p:spPr>
          <a:xfrm>
            <a:off x="0" y="6357958"/>
            <a:ext cx="9144000" cy="500042"/>
          </a:xfrm>
          <a:prstGeom prst="rect">
            <a:avLst/>
          </a:prstGeom>
          <a:blipFill>
            <a:blip r:embed="rId4">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500034" y="857232"/>
            <a:ext cx="8176422" cy="4467057"/>
          </a:xfrm>
          <a:prstGeom prst="rect">
            <a:avLst/>
          </a:prstGeom>
          <a:noFill/>
          <a:ln w="9525">
            <a:noFill/>
            <a:miter lim="800000"/>
            <a:headEnd/>
            <a:tailEnd/>
          </a:ln>
        </p:spPr>
        <p:txBody>
          <a:bodyPr wrap="square">
            <a:spAutoFit/>
          </a:bodyPr>
          <a:lstStyle/>
          <a:p>
            <a:pPr algn="ctr">
              <a:lnSpc>
                <a:spcPct val="150000"/>
              </a:lnSpc>
            </a:pPr>
            <a:r>
              <a:rPr lang="en-US" altLang="el-GR" sz="2400" b="1" dirty="0">
                <a:solidFill>
                  <a:srgbClr val="000000"/>
                </a:solidFill>
                <a:ea typeface="Times New Roman" pitchFamily="18" charset="0"/>
                <a:cs typeface="Calibri" pitchFamily="34" charset="0"/>
              </a:rPr>
              <a:t>Studies</a:t>
            </a:r>
          </a:p>
          <a:p>
            <a:pPr marL="179388" indent="-252000" algn="just">
              <a:lnSpc>
                <a:spcPct val="150000"/>
              </a:lnSpc>
              <a:buFont typeface="Wingdings" pitchFamily="2" charset="2"/>
              <a:buChar char="§"/>
            </a:pPr>
            <a:r>
              <a:rPr lang="en-US" sz="2400" dirty="0"/>
              <a:t> She began her studies in the Athens Greek Conservatory, form which she graduated in </a:t>
            </a:r>
            <a:r>
              <a:rPr lang="el-GR" sz="2400" dirty="0"/>
              <a:t>1965.</a:t>
            </a:r>
          </a:p>
          <a:p>
            <a:pPr marL="179388" indent="-252000" algn="just">
              <a:lnSpc>
                <a:spcPct val="150000"/>
              </a:lnSpc>
              <a:buFont typeface="Wingdings" pitchFamily="2" charset="2"/>
              <a:buChar char="§"/>
            </a:pPr>
            <a:r>
              <a:rPr lang="en-US" sz="2400" dirty="0"/>
              <a:t>In January 1</a:t>
            </a:r>
            <a:r>
              <a:rPr lang="el-GR" sz="2400" dirty="0"/>
              <a:t>965 </a:t>
            </a:r>
            <a:r>
              <a:rPr lang="en-US" sz="2400" dirty="0"/>
              <a:t>she was awarded the ‘Maria </a:t>
            </a:r>
            <a:r>
              <a:rPr lang="en-US" sz="2400" dirty="0" err="1"/>
              <a:t>Kallas</a:t>
            </a:r>
            <a:r>
              <a:rPr lang="en-US" sz="2400" dirty="0"/>
              <a:t>’ scholarship in Athens. She continued her studies at the Munich Music Academy and the Frankfurt studio opera.</a:t>
            </a:r>
            <a:endParaRPr lang="el-GR" sz="2400" dirty="0"/>
          </a:p>
          <a:p>
            <a:pPr marL="179388" indent="-252000" algn="just">
              <a:lnSpc>
                <a:spcPct val="150000"/>
              </a:lnSpc>
              <a:buFont typeface="Wingdings" pitchFamily="2" charset="2"/>
              <a:buChar char="§"/>
            </a:pPr>
            <a:r>
              <a:rPr lang="en-US" sz="2400" dirty="0"/>
              <a:t>Apart from vocal studies, she also studied acting and German literature. </a:t>
            </a:r>
            <a:endParaRPr lang="el-GR" altLang="el-GR" sz="2400" dirty="0">
              <a:ea typeface="Times New Roman" pitchFamily="18" charset="0"/>
              <a:cs typeface="Calibri" pitchFamily="34" charset="0"/>
            </a:endParaRPr>
          </a:p>
        </p:txBody>
      </p:sp>
      <p:pic>
        <p:nvPicPr>
          <p:cNvPr id="3" name="Picture 8"/>
          <p:cNvPicPr>
            <a:picLocks noChangeArrowheads="1"/>
          </p:cNvPicPr>
          <p:nvPr/>
        </p:nvPicPr>
        <p:blipFill>
          <a:blip r:embed="rId2"/>
          <a:srcRect/>
          <a:stretch>
            <a:fillRect/>
          </a:stretch>
        </p:blipFill>
        <p:spPr bwMode="auto">
          <a:xfrm>
            <a:off x="0" y="0"/>
            <a:ext cx="2481263" cy="760413"/>
          </a:xfrm>
          <a:prstGeom prst="rect">
            <a:avLst/>
          </a:prstGeom>
          <a:noFill/>
          <a:ln w="9525">
            <a:noFill/>
            <a:miter lim="800000"/>
            <a:headEnd/>
            <a:tailEnd/>
          </a:ln>
        </p:spPr>
      </p:pic>
      <p:pic>
        <p:nvPicPr>
          <p:cNvPr id="5" name="Picture 8" descr="EPAL_logo-2"/>
          <p:cNvPicPr>
            <a:picLocks noChangeAspect="1" noChangeArrowheads="1"/>
          </p:cNvPicPr>
          <p:nvPr/>
        </p:nvPicPr>
        <p:blipFill>
          <a:blip r:embed="rId3"/>
          <a:srcRect/>
          <a:stretch>
            <a:fillRect/>
          </a:stretch>
        </p:blipFill>
        <p:spPr bwMode="auto">
          <a:xfrm>
            <a:off x="8081962" y="0"/>
            <a:ext cx="1062038" cy="836613"/>
          </a:xfrm>
          <a:prstGeom prst="rect">
            <a:avLst/>
          </a:prstGeom>
          <a:noFill/>
          <a:ln w="9525">
            <a:noFill/>
            <a:miter lim="800000"/>
            <a:headEnd/>
            <a:tailEnd/>
          </a:ln>
        </p:spPr>
      </p:pic>
      <p:sp>
        <p:nvSpPr>
          <p:cNvPr id="6" name="5 - Θέση υποσέλιδου"/>
          <p:cNvSpPr>
            <a:spLocks noGrp="1"/>
          </p:cNvSpPr>
          <p:nvPr>
            <p:ph type="ftr" sz="quarter" idx="11"/>
          </p:nvPr>
        </p:nvSpPr>
        <p:spPr/>
        <p:txBody>
          <a:bodyPr/>
          <a:lstStyle/>
          <a:p>
            <a:endParaRPr lang="el-GR"/>
          </a:p>
        </p:txBody>
      </p:sp>
      <p:sp>
        <p:nvSpPr>
          <p:cNvPr id="7" name="7 - Θέση υποσέλιδου"/>
          <p:cNvSpPr txBox="1">
            <a:spLocks/>
          </p:cNvSpPr>
          <p:nvPr/>
        </p:nvSpPr>
        <p:spPr>
          <a:xfrm>
            <a:off x="0" y="6357958"/>
            <a:ext cx="9144000" cy="500042"/>
          </a:xfrm>
          <a:prstGeom prst="rect">
            <a:avLst/>
          </a:prstGeom>
          <a:blipFill>
            <a:blip r:embed="rId4">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463959" y="836613"/>
            <a:ext cx="8216081" cy="5575052"/>
          </a:xfrm>
          <a:prstGeom prst="rect">
            <a:avLst/>
          </a:prstGeom>
          <a:noFill/>
          <a:ln w="9525">
            <a:noFill/>
            <a:miter lim="800000"/>
            <a:headEnd/>
            <a:tailEnd/>
          </a:ln>
        </p:spPr>
        <p:txBody>
          <a:bodyPr wrap="square">
            <a:spAutoFit/>
          </a:bodyPr>
          <a:lstStyle/>
          <a:p>
            <a:pPr algn="ctr">
              <a:lnSpc>
                <a:spcPct val="150000"/>
              </a:lnSpc>
            </a:pPr>
            <a:r>
              <a:rPr lang="en-US" altLang="el-GR" sz="2400" b="1" dirty="0">
                <a:solidFill>
                  <a:srgbClr val="000000"/>
                </a:solidFill>
                <a:ea typeface="Times New Roman" pitchFamily="18" charset="0"/>
                <a:cs typeface="Calibri" pitchFamily="34" charset="0"/>
              </a:rPr>
              <a:t>The road to international recognition</a:t>
            </a:r>
            <a:endParaRPr lang="en-US" sz="2400" dirty="0"/>
          </a:p>
          <a:p>
            <a:pPr marL="180000" indent="-252000" algn="just">
              <a:lnSpc>
                <a:spcPct val="150000"/>
              </a:lnSpc>
              <a:buFont typeface="Wingdings" pitchFamily="2" charset="2"/>
              <a:buChar char="§"/>
            </a:pPr>
            <a:r>
              <a:rPr lang="en-US" sz="2400" dirty="0"/>
              <a:t>Her first appearance was with the role of ‘</a:t>
            </a:r>
            <a:r>
              <a:rPr lang="en-US" sz="2400" dirty="0" err="1"/>
              <a:t>Kerubino</a:t>
            </a:r>
            <a:r>
              <a:rPr lang="en-US" sz="2400" dirty="0"/>
              <a:t>’ at the opera “</a:t>
            </a:r>
            <a:r>
              <a:rPr lang="en-US" sz="2400" i="1" dirty="0"/>
              <a:t>Figaro’s Weddings”</a:t>
            </a:r>
            <a:r>
              <a:rPr lang="en-US" sz="2400" dirty="0"/>
              <a:t>, at the Frankfurt Opera (where she sang from </a:t>
            </a:r>
            <a:r>
              <a:rPr lang="el-GR" sz="2400" dirty="0"/>
              <a:t>1968 </a:t>
            </a:r>
            <a:r>
              <a:rPr lang="en-US" sz="2400" dirty="0"/>
              <a:t>till </a:t>
            </a:r>
            <a:r>
              <a:rPr lang="el-GR" sz="2400" dirty="0"/>
              <a:t>1972</a:t>
            </a:r>
            <a:r>
              <a:rPr lang="en-US" sz="2400" dirty="0"/>
              <a:t>)</a:t>
            </a:r>
            <a:r>
              <a:rPr lang="el-GR" sz="2400" dirty="0"/>
              <a:t>.</a:t>
            </a:r>
          </a:p>
          <a:p>
            <a:pPr marL="180000" indent="-252000" algn="just">
              <a:lnSpc>
                <a:spcPct val="150000"/>
              </a:lnSpc>
              <a:buFont typeface="Wingdings" pitchFamily="2" charset="2"/>
              <a:buChar char="§"/>
            </a:pPr>
            <a:r>
              <a:rPr lang="en-US" sz="2400" dirty="0"/>
              <a:t>In </a:t>
            </a:r>
            <a:r>
              <a:rPr lang="el-GR" sz="2400" dirty="0"/>
              <a:t>1973 </a:t>
            </a:r>
            <a:r>
              <a:rPr lang="en-US" sz="2400" dirty="0"/>
              <a:t>she works together with Herbert von Karajan for the recording of “</a:t>
            </a:r>
            <a:r>
              <a:rPr lang="el-GR" sz="2400" i="1" dirty="0" err="1"/>
              <a:t>Missa</a:t>
            </a:r>
            <a:r>
              <a:rPr lang="el-GR" sz="2400" i="1" dirty="0"/>
              <a:t> </a:t>
            </a:r>
            <a:r>
              <a:rPr lang="el-GR" sz="2400" i="1" dirty="0" err="1"/>
              <a:t>Solemnis</a:t>
            </a:r>
            <a:r>
              <a:rPr lang="en-US" sz="2400" dirty="0"/>
              <a:t>”</a:t>
            </a:r>
            <a:r>
              <a:rPr lang="el-GR" sz="2400" dirty="0"/>
              <a:t> </a:t>
            </a:r>
            <a:r>
              <a:rPr lang="en-US" sz="2400" dirty="0"/>
              <a:t>by Beethoven</a:t>
            </a:r>
            <a:r>
              <a:rPr lang="el-GR" sz="2400" dirty="0"/>
              <a:t>, </a:t>
            </a:r>
            <a:r>
              <a:rPr lang="en-US" sz="2400" dirty="0"/>
              <a:t>and also for Mozart’s “</a:t>
            </a:r>
            <a:r>
              <a:rPr lang="en-US" sz="2400" i="1" dirty="0"/>
              <a:t>Coronation Ceremony</a:t>
            </a:r>
            <a:r>
              <a:rPr lang="en-US" sz="2400" dirty="0"/>
              <a:t>” and Bruckner’s “</a:t>
            </a:r>
            <a:r>
              <a:rPr lang="en-US" sz="2400" i="1" dirty="0" err="1"/>
              <a:t>Te</a:t>
            </a:r>
            <a:r>
              <a:rPr lang="en-US" sz="2400" i="1" dirty="0"/>
              <a:t> Deum</a:t>
            </a:r>
            <a:r>
              <a:rPr lang="en-US" sz="2400" dirty="0"/>
              <a:t>” in </a:t>
            </a:r>
            <a:r>
              <a:rPr lang="el-GR" sz="2400" dirty="0"/>
              <a:t>1975. </a:t>
            </a:r>
            <a:r>
              <a:rPr lang="en-US" sz="2400" dirty="0"/>
              <a:t>Two years later, they open the Salzburg Festival with “</a:t>
            </a:r>
            <a:r>
              <a:rPr lang="en-US" sz="2400" i="1" dirty="0"/>
              <a:t>Salome</a:t>
            </a:r>
            <a:r>
              <a:rPr lang="en-US" sz="2400" dirty="0"/>
              <a:t>”. The conductor and his ‘</a:t>
            </a:r>
            <a:r>
              <a:rPr lang="en-US" sz="2400" dirty="0" err="1"/>
              <a:t>Herodiad</a:t>
            </a:r>
            <a:r>
              <a:rPr lang="en-US" sz="2400" dirty="0"/>
              <a:t>’ will continue to work together for the next 15 years. </a:t>
            </a:r>
            <a:endParaRPr lang="el-GR" altLang="el-GR" sz="2400" dirty="0">
              <a:ea typeface="Times New Roman" pitchFamily="18" charset="0"/>
              <a:cs typeface="Calibri" pitchFamily="34" charset="0"/>
            </a:endParaRPr>
          </a:p>
        </p:txBody>
      </p:sp>
      <p:pic>
        <p:nvPicPr>
          <p:cNvPr id="3" name="Picture 8"/>
          <p:cNvPicPr>
            <a:picLocks noChangeArrowheads="1"/>
          </p:cNvPicPr>
          <p:nvPr/>
        </p:nvPicPr>
        <p:blipFill>
          <a:blip r:embed="rId2"/>
          <a:srcRect/>
          <a:stretch>
            <a:fillRect/>
          </a:stretch>
        </p:blipFill>
        <p:spPr bwMode="auto">
          <a:xfrm>
            <a:off x="0" y="0"/>
            <a:ext cx="2481263" cy="760413"/>
          </a:xfrm>
          <a:prstGeom prst="rect">
            <a:avLst/>
          </a:prstGeom>
          <a:noFill/>
          <a:ln w="9525">
            <a:noFill/>
            <a:miter lim="800000"/>
            <a:headEnd/>
            <a:tailEnd/>
          </a:ln>
        </p:spPr>
      </p:pic>
      <p:pic>
        <p:nvPicPr>
          <p:cNvPr id="5" name="Picture 8" descr="EPAL_logo-2"/>
          <p:cNvPicPr>
            <a:picLocks noChangeAspect="1" noChangeArrowheads="1"/>
          </p:cNvPicPr>
          <p:nvPr/>
        </p:nvPicPr>
        <p:blipFill>
          <a:blip r:embed="rId3"/>
          <a:srcRect/>
          <a:stretch>
            <a:fillRect/>
          </a:stretch>
        </p:blipFill>
        <p:spPr bwMode="auto">
          <a:xfrm>
            <a:off x="8081962" y="0"/>
            <a:ext cx="1062038" cy="836613"/>
          </a:xfrm>
          <a:prstGeom prst="rect">
            <a:avLst/>
          </a:prstGeom>
          <a:noFill/>
          <a:ln w="9525">
            <a:noFill/>
            <a:miter lim="800000"/>
            <a:headEnd/>
            <a:tailEnd/>
          </a:ln>
        </p:spPr>
      </p:pic>
      <p:sp>
        <p:nvSpPr>
          <p:cNvPr id="6" name="5 - Θέση υποσέλιδου"/>
          <p:cNvSpPr>
            <a:spLocks noGrp="1"/>
          </p:cNvSpPr>
          <p:nvPr>
            <p:ph type="ftr" sz="quarter" idx="11"/>
          </p:nvPr>
        </p:nvSpPr>
        <p:spPr/>
        <p:txBody>
          <a:bodyPr/>
          <a:lstStyle/>
          <a:p>
            <a:endParaRPr lang="el-GR"/>
          </a:p>
        </p:txBody>
      </p:sp>
      <p:sp>
        <p:nvSpPr>
          <p:cNvPr id="7" name="7 - Θέση υποσέλιδου"/>
          <p:cNvSpPr txBox="1">
            <a:spLocks/>
          </p:cNvSpPr>
          <p:nvPr/>
        </p:nvSpPr>
        <p:spPr>
          <a:xfrm>
            <a:off x="0" y="6357958"/>
            <a:ext cx="9144000" cy="500042"/>
          </a:xfrm>
          <a:prstGeom prst="rect">
            <a:avLst/>
          </a:prstGeom>
          <a:blipFill>
            <a:blip r:embed="rId4">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463959" y="836613"/>
            <a:ext cx="8216081" cy="5021055"/>
          </a:xfrm>
          <a:prstGeom prst="rect">
            <a:avLst/>
          </a:prstGeom>
          <a:noFill/>
          <a:ln w="9525">
            <a:noFill/>
            <a:miter lim="800000"/>
            <a:headEnd/>
            <a:tailEnd/>
          </a:ln>
        </p:spPr>
        <p:txBody>
          <a:bodyPr wrap="square">
            <a:spAutoFit/>
          </a:bodyPr>
          <a:lstStyle/>
          <a:p>
            <a:pPr algn="ctr">
              <a:lnSpc>
                <a:spcPct val="150000"/>
              </a:lnSpc>
            </a:pPr>
            <a:r>
              <a:rPr lang="en-US" altLang="el-GR" sz="2400" b="1" dirty="0">
                <a:solidFill>
                  <a:srgbClr val="000000"/>
                </a:solidFill>
                <a:ea typeface="Times New Roman" pitchFamily="18" charset="0"/>
                <a:cs typeface="Calibri" pitchFamily="34" charset="0"/>
              </a:rPr>
              <a:t>The road to international recognition</a:t>
            </a:r>
            <a:endParaRPr lang="el-GR" altLang="el-GR" sz="2400" b="1" dirty="0">
              <a:solidFill>
                <a:srgbClr val="000000"/>
              </a:solidFill>
              <a:ea typeface="Times New Roman" pitchFamily="18" charset="0"/>
              <a:cs typeface="Calibri" pitchFamily="34" charset="0"/>
            </a:endParaRPr>
          </a:p>
          <a:p>
            <a:pPr marL="179388" indent="-252000" algn="just" fontAlgn="base">
              <a:lnSpc>
                <a:spcPct val="150000"/>
              </a:lnSpc>
              <a:buFont typeface="Wingdings" pitchFamily="2" charset="2"/>
              <a:buChar char="§"/>
            </a:pPr>
            <a:r>
              <a:rPr lang="en-US" sz="2400" dirty="0"/>
              <a:t> They return to Salzburg in 1986 with a historic performance: she sings the role of ‘</a:t>
            </a:r>
            <a:r>
              <a:rPr lang="en-US" sz="2400" dirty="0" err="1"/>
              <a:t>Eboli</a:t>
            </a:r>
            <a:r>
              <a:rPr lang="en-US" sz="2400" dirty="0"/>
              <a:t>’ in Verdi’s “</a:t>
            </a:r>
            <a:r>
              <a:rPr lang="en-US" sz="2400" i="1" dirty="0"/>
              <a:t>Don Carlo</a:t>
            </a:r>
            <a:r>
              <a:rPr lang="en-US" sz="2400" dirty="0"/>
              <a:t>”. Many more conductors will follow at the podium, among them Ricardo </a:t>
            </a:r>
            <a:r>
              <a:rPr lang="en-US" sz="2400" dirty="0" err="1"/>
              <a:t>Mutti</a:t>
            </a:r>
            <a:r>
              <a:rPr lang="en-US" sz="2400" dirty="0"/>
              <a:t>, Bernstein, </a:t>
            </a:r>
            <a:r>
              <a:rPr lang="en-US" sz="2400" dirty="0" err="1"/>
              <a:t>Abado</a:t>
            </a:r>
            <a:r>
              <a:rPr lang="en-US" sz="2400" dirty="0"/>
              <a:t>.</a:t>
            </a:r>
            <a:endParaRPr lang="el-GR" sz="2400" dirty="0"/>
          </a:p>
          <a:p>
            <a:pPr marL="179388" indent="-252000" algn="just" fontAlgn="base">
              <a:lnSpc>
                <a:spcPct val="150000"/>
              </a:lnSpc>
              <a:buFont typeface="Wingdings" pitchFamily="2" charset="2"/>
              <a:buChar char="§"/>
            </a:pPr>
            <a:r>
              <a:rPr lang="en-US" sz="2400" dirty="0"/>
              <a:t>She first appears at the Paris Opera and the New York Metropolitan in </a:t>
            </a:r>
            <a:r>
              <a:rPr lang="el-GR" sz="2400" dirty="0"/>
              <a:t>1980</a:t>
            </a:r>
            <a:r>
              <a:rPr lang="en-US" sz="2400" dirty="0"/>
              <a:t>, singing “</a:t>
            </a:r>
            <a:r>
              <a:rPr lang="en-US" sz="2400" i="1" dirty="0" err="1"/>
              <a:t>Karmen</a:t>
            </a:r>
            <a:r>
              <a:rPr lang="en-US" sz="2400" dirty="0"/>
              <a:t>”, one of her most successful roles. The audience and critics were full of enthusiasm. </a:t>
            </a:r>
            <a:r>
              <a:rPr lang="el-GR" sz="2400" dirty="0"/>
              <a:t> </a:t>
            </a:r>
            <a:endParaRPr lang="el-GR" altLang="el-GR" sz="2400" b="1" dirty="0">
              <a:solidFill>
                <a:srgbClr val="000000"/>
              </a:solidFill>
              <a:ea typeface="Times New Roman" pitchFamily="18" charset="0"/>
              <a:cs typeface="Calibri" pitchFamily="34" charset="0"/>
            </a:endParaRPr>
          </a:p>
        </p:txBody>
      </p:sp>
      <p:pic>
        <p:nvPicPr>
          <p:cNvPr id="3" name="Picture 8"/>
          <p:cNvPicPr>
            <a:picLocks noChangeArrowheads="1"/>
          </p:cNvPicPr>
          <p:nvPr/>
        </p:nvPicPr>
        <p:blipFill>
          <a:blip r:embed="rId2"/>
          <a:srcRect/>
          <a:stretch>
            <a:fillRect/>
          </a:stretch>
        </p:blipFill>
        <p:spPr bwMode="auto">
          <a:xfrm>
            <a:off x="0" y="0"/>
            <a:ext cx="2481263" cy="760413"/>
          </a:xfrm>
          <a:prstGeom prst="rect">
            <a:avLst/>
          </a:prstGeom>
          <a:noFill/>
          <a:ln w="9525">
            <a:noFill/>
            <a:miter lim="800000"/>
            <a:headEnd/>
            <a:tailEnd/>
          </a:ln>
        </p:spPr>
      </p:pic>
      <p:pic>
        <p:nvPicPr>
          <p:cNvPr id="5" name="Picture 8" descr="EPAL_logo-2"/>
          <p:cNvPicPr>
            <a:picLocks noChangeAspect="1" noChangeArrowheads="1"/>
          </p:cNvPicPr>
          <p:nvPr/>
        </p:nvPicPr>
        <p:blipFill>
          <a:blip r:embed="rId3"/>
          <a:srcRect/>
          <a:stretch>
            <a:fillRect/>
          </a:stretch>
        </p:blipFill>
        <p:spPr bwMode="auto">
          <a:xfrm>
            <a:off x="8081962" y="0"/>
            <a:ext cx="1062038" cy="836613"/>
          </a:xfrm>
          <a:prstGeom prst="rect">
            <a:avLst/>
          </a:prstGeom>
          <a:noFill/>
          <a:ln w="9525">
            <a:noFill/>
            <a:miter lim="800000"/>
            <a:headEnd/>
            <a:tailEnd/>
          </a:ln>
        </p:spPr>
      </p:pic>
      <p:sp>
        <p:nvSpPr>
          <p:cNvPr id="6" name="5 - Θέση υποσέλιδου"/>
          <p:cNvSpPr>
            <a:spLocks noGrp="1"/>
          </p:cNvSpPr>
          <p:nvPr>
            <p:ph type="ftr" sz="quarter" idx="11"/>
          </p:nvPr>
        </p:nvSpPr>
        <p:spPr/>
        <p:txBody>
          <a:bodyPr/>
          <a:lstStyle/>
          <a:p>
            <a:endParaRPr lang="el-GR"/>
          </a:p>
        </p:txBody>
      </p:sp>
      <p:sp>
        <p:nvSpPr>
          <p:cNvPr id="7" name="7 - Θέση υποσέλιδου"/>
          <p:cNvSpPr txBox="1">
            <a:spLocks/>
          </p:cNvSpPr>
          <p:nvPr/>
        </p:nvSpPr>
        <p:spPr>
          <a:xfrm>
            <a:off x="0" y="6357958"/>
            <a:ext cx="9144000" cy="500042"/>
          </a:xfrm>
          <a:prstGeom prst="rect">
            <a:avLst/>
          </a:prstGeom>
          <a:blipFill>
            <a:blip r:embed="rId4">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531812" y="836613"/>
            <a:ext cx="8080375" cy="4467057"/>
          </a:xfrm>
          <a:prstGeom prst="rect">
            <a:avLst/>
          </a:prstGeom>
          <a:noFill/>
          <a:ln w="9525">
            <a:noFill/>
            <a:miter lim="800000"/>
            <a:headEnd/>
            <a:tailEnd/>
          </a:ln>
        </p:spPr>
        <p:txBody>
          <a:bodyPr wrap="square">
            <a:spAutoFit/>
          </a:bodyPr>
          <a:lstStyle/>
          <a:p>
            <a:pPr algn="ctr">
              <a:lnSpc>
                <a:spcPct val="150000"/>
              </a:lnSpc>
            </a:pPr>
            <a:r>
              <a:rPr lang="en-US" altLang="el-GR" sz="2400" b="1" dirty="0">
                <a:solidFill>
                  <a:srgbClr val="000000"/>
                </a:solidFill>
                <a:ea typeface="Times New Roman" pitchFamily="18" charset="0"/>
                <a:cs typeface="Calibri" pitchFamily="34" charset="0"/>
              </a:rPr>
              <a:t>The road to international recognition</a:t>
            </a:r>
            <a:endParaRPr lang="el-GR" altLang="el-GR" sz="2400" b="1" dirty="0">
              <a:solidFill>
                <a:srgbClr val="000000"/>
              </a:solidFill>
              <a:ea typeface="Times New Roman" pitchFamily="18" charset="0"/>
              <a:cs typeface="Calibri" pitchFamily="34" charset="0"/>
            </a:endParaRPr>
          </a:p>
          <a:p>
            <a:pPr marL="179388" indent="-252000" algn="just">
              <a:lnSpc>
                <a:spcPct val="150000"/>
              </a:lnSpc>
              <a:buFont typeface="Wingdings" pitchFamily="2" charset="2"/>
              <a:buChar char="§"/>
            </a:pPr>
            <a:r>
              <a:rPr lang="en-US" sz="2400" dirty="0"/>
              <a:t> She also played a role in the German “</a:t>
            </a:r>
            <a:r>
              <a:rPr lang="el-GR" sz="2400" i="1" dirty="0" err="1"/>
              <a:t>Duett</a:t>
            </a:r>
            <a:r>
              <a:rPr lang="en-US" sz="2400" i="1" dirty="0"/>
              <a:t>”</a:t>
            </a:r>
            <a:r>
              <a:rPr lang="el-GR" sz="2400" dirty="0"/>
              <a:t> </a:t>
            </a:r>
            <a:r>
              <a:rPr lang="en-US" sz="2400" dirty="0"/>
              <a:t>in </a:t>
            </a:r>
            <a:r>
              <a:rPr lang="el-GR" sz="2400" dirty="0"/>
              <a:t>1992, </a:t>
            </a:r>
            <a:r>
              <a:rPr lang="en-US" sz="2400" dirty="0"/>
              <a:t>acting as an opera singer.</a:t>
            </a:r>
            <a:endParaRPr lang="el-GR" sz="2400" dirty="0"/>
          </a:p>
          <a:p>
            <a:pPr marL="179388" indent="-252000" algn="just">
              <a:lnSpc>
                <a:spcPct val="150000"/>
              </a:lnSpc>
              <a:buFont typeface="Wingdings" pitchFamily="2" charset="2"/>
              <a:buChar char="§"/>
            </a:pPr>
            <a:r>
              <a:rPr lang="en-US" sz="2400" dirty="0"/>
              <a:t>A unique career followed, with appearances at the most famous theaters worldwide: Berlin German Opera, Vienna State Opera, New York Metropolitan Opera, Bavaria State Opera, London Royal Opera, Milan Opera, Paris Opera etc., and many times at the Salzburg Festival. </a:t>
            </a:r>
            <a:endParaRPr lang="el-GR" sz="2400" dirty="0"/>
          </a:p>
        </p:txBody>
      </p:sp>
      <p:pic>
        <p:nvPicPr>
          <p:cNvPr id="3" name="Picture 8"/>
          <p:cNvPicPr>
            <a:picLocks noChangeArrowheads="1"/>
          </p:cNvPicPr>
          <p:nvPr/>
        </p:nvPicPr>
        <p:blipFill>
          <a:blip r:embed="rId2"/>
          <a:srcRect/>
          <a:stretch>
            <a:fillRect/>
          </a:stretch>
        </p:blipFill>
        <p:spPr bwMode="auto">
          <a:xfrm>
            <a:off x="0" y="0"/>
            <a:ext cx="2481263" cy="760413"/>
          </a:xfrm>
          <a:prstGeom prst="rect">
            <a:avLst/>
          </a:prstGeom>
          <a:noFill/>
          <a:ln w="9525">
            <a:noFill/>
            <a:miter lim="800000"/>
            <a:headEnd/>
            <a:tailEnd/>
          </a:ln>
        </p:spPr>
      </p:pic>
      <p:pic>
        <p:nvPicPr>
          <p:cNvPr id="5" name="Picture 8" descr="EPAL_logo-2"/>
          <p:cNvPicPr>
            <a:picLocks noChangeAspect="1" noChangeArrowheads="1"/>
          </p:cNvPicPr>
          <p:nvPr/>
        </p:nvPicPr>
        <p:blipFill>
          <a:blip r:embed="rId3"/>
          <a:srcRect/>
          <a:stretch>
            <a:fillRect/>
          </a:stretch>
        </p:blipFill>
        <p:spPr bwMode="auto">
          <a:xfrm>
            <a:off x="8081962" y="0"/>
            <a:ext cx="1062038" cy="836613"/>
          </a:xfrm>
          <a:prstGeom prst="rect">
            <a:avLst/>
          </a:prstGeom>
          <a:noFill/>
          <a:ln w="9525">
            <a:noFill/>
            <a:miter lim="800000"/>
            <a:headEnd/>
            <a:tailEnd/>
          </a:ln>
        </p:spPr>
      </p:pic>
      <p:sp>
        <p:nvSpPr>
          <p:cNvPr id="6" name="5 - Θέση υποσέλιδου"/>
          <p:cNvSpPr>
            <a:spLocks noGrp="1"/>
          </p:cNvSpPr>
          <p:nvPr>
            <p:ph type="ftr" sz="quarter" idx="11"/>
          </p:nvPr>
        </p:nvSpPr>
        <p:spPr/>
        <p:txBody>
          <a:bodyPr/>
          <a:lstStyle/>
          <a:p>
            <a:endParaRPr lang="el-GR"/>
          </a:p>
        </p:txBody>
      </p:sp>
      <p:sp>
        <p:nvSpPr>
          <p:cNvPr id="7" name="7 - Θέση υποσέλιδου"/>
          <p:cNvSpPr txBox="1">
            <a:spLocks/>
          </p:cNvSpPr>
          <p:nvPr/>
        </p:nvSpPr>
        <p:spPr>
          <a:xfrm>
            <a:off x="0" y="6357958"/>
            <a:ext cx="9144000" cy="500042"/>
          </a:xfrm>
          <a:prstGeom prst="rect">
            <a:avLst/>
          </a:prstGeom>
          <a:blipFill>
            <a:blip r:embed="rId4">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483789" y="836613"/>
            <a:ext cx="8176422" cy="5021055"/>
          </a:xfrm>
          <a:prstGeom prst="rect">
            <a:avLst/>
          </a:prstGeom>
          <a:noFill/>
          <a:ln w="9525">
            <a:noFill/>
            <a:miter lim="800000"/>
            <a:headEnd/>
            <a:tailEnd/>
          </a:ln>
        </p:spPr>
        <p:txBody>
          <a:bodyPr wrap="square">
            <a:spAutoFit/>
          </a:bodyPr>
          <a:lstStyle/>
          <a:p>
            <a:pPr algn="ctr">
              <a:lnSpc>
                <a:spcPct val="150000"/>
              </a:lnSpc>
            </a:pPr>
            <a:r>
              <a:rPr lang="en-US" altLang="el-GR" sz="2400" b="1" dirty="0">
                <a:solidFill>
                  <a:srgbClr val="000000"/>
                </a:solidFill>
                <a:ea typeface="Times New Roman" pitchFamily="18" charset="0"/>
                <a:cs typeface="Calibri" pitchFamily="34" charset="0"/>
              </a:rPr>
              <a:t>The road to international recognition</a:t>
            </a:r>
            <a:endParaRPr lang="el-GR" altLang="el-GR" sz="2400" b="1" dirty="0">
              <a:solidFill>
                <a:srgbClr val="000000"/>
              </a:solidFill>
              <a:ea typeface="Times New Roman" pitchFamily="18" charset="0"/>
              <a:cs typeface="Calibri" pitchFamily="34" charset="0"/>
            </a:endParaRPr>
          </a:p>
          <a:p>
            <a:pPr marL="179388" indent="-252000" algn="just">
              <a:lnSpc>
                <a:spcPct val="150000"/>
              </a:lnSpc>
              <a:buFont typeface="Wingdings" pitchFamily="2" charset="2"/>
              <a:buChar char="§"/>
            </a:pPr>
            <a:r>
              <a:rPr lang="en-US" sz="2400" dirty="0"/>
              <a:t> Many concert tours have led her even to Far East countries, like Japan and Korea. Her list of roles performed reminds us of a feature with the history of opera!</a:t>
            </a:r>
            <a:endParaRPr lang="el-GR" sz="2400" dirty="0"/>
          </a:p>
          <a:p>
            <a:pPr marL="179388" indent="-252000" algn="just">
              <a:lnSpc>
                <a:spcPct val="150000"/>
              </a:lnSpc>
              <a:buFont typeface="Wingdings" pitchFamily="2" charset="2"/>
              <a:buChar char="§"/>
            </a:pPr>
            <a:r>
              <a:rPr lang="en-US" sz="2400" dirty="0"/>
              <a:t>Her broad repertoire includes, among others, Mozart, Rossini, Bellini, Verdi, Strauss, Wagner. Moreover, she has been the most popular ‘</a:t>
            </a:r>
            <a:r>
              <a:rPr lang="en-US" sz="2400" dirty="0" err="1"/>
              <a:t>Karmen</a:t>
            </a:r>
            <a:r>
              <a:rPr lang="en-US" sz="2400" dirty="0"/>
              <a:t>’ for 20 whole years </a:t>
            </a:r>
            <a:r>
              <a:rPr lang="el-GR" sz="2400" dirty="0"/>
              <a:t>(1970/90).</a:t>
            </a:r>
          </a:p>
          <a:p>
            <a:pPr marL="179388" indent="-252000" algn="just">
              <a:lnSpc>
                <a:spcPct val="150000"/>
              </a:lnSpc>
              <a:buFont typeface="Wingdings" pitchFamily="2" charset="2"/>
              <a:buChar char="§"/>
            </a:pPr>
            <a:r>
              <a:rPr lang="en-US" sz="2400" dirty="0"/>
              <a:t>She has been </a:t>
            </a:r>
            <a:r>
              <a:rPr lang="en-US" sz="2400" dirty="0" err="1"/>
              <a:t>honoured</a:t>
            </a:r>
            <a:r>
              <a:rPr lang="en-US" sz="2400" dirty="0"/>
              <a:t> with many distinctions, and has a rich discography. </a:t>
            </a:r>
            <a:endParaRPr lang="el-GR" sz="2400" dirty="0"/>
          </a:p>
        </p:txBody>
      </p:sp>
      <p:pic>
        <p:nvPicPr>
          <p:cNvPr id="5" name="Picture 8"/>
          <p:cNvPicPr>
            <a:picLocks noChangeArrowheads="1"/>
          </p:cNvPicPr>
          <p:nvPr/>
        </p:nvPicPr>
        <p:blipFill>
          <a:blip r:embed="rId2"/>
          <a:srcRect/>
          <a:stretch>
            <a:fillRect/>
          </a:stretch>
        </p:blipFill>
        <p:spPr bwMode="auto">
          <a:xfrm>
            <a:off x="0" y="0"/>
            <a:ext cx="2481263" cy="760413"/>
          </a:xfrm>
          <a:prstGeom prst="rect">
            <a:avLst/>
          </a:prstGeom>
          <a:noFill/>
          <a:ln w="9525">
            <a:noFill/>
            <a:miter lim="800000"/>
            <a:headEnd/>
            <a:tailEnd/>
          </a:ln>
        </p:spPr>
      </p:pic>
      <p:pic>
        <p:nvPicPr>
          <p:cNvPr id="6" name="Picture 8" descr="EPAL_logo-2"/>
          <p:cNvPicPr>
            <a:picLocks noChangeAspect="1" noChangeArrowheads="1"/>
          </p:cNvPicPr>
          <p:nvPr/>
        </p:nvPicPr>
        <p:blipFill>
          <a:blip r:embed="rId3"/>
          <a:srcRect/>
          <a:stretch>
            <a:fillRect/>
          </a:stretch>
        </p:blipFill>
        <p:spPr bwMode="auto">
          <a:xfrm>
            <a:off x="8081962" y="0"/>
            <a:ext cx="1062038" cy="836613"/>
          </a:xfrm>
          <a:prstGeom prst="rect">
            <a:avLst/>
          </a:prstGeom>
          <a:noFill/>
          <a:ln w="9525">
            <a:noFill/>
            <a:miter lim="800000"/>
            <a:headEnd/>
            <a:tailEnd/>
          </a:ln>
        </p:spPr>
      </p:pic>
      <p:sp>
        <p:nvSpPr>
          <p:cNvPr id="7" name="6 - Θέση υποσέλιδου"/>
          <p:cNvSpPr>
            <a:spLocks noGrp="1"/>
          </p:cNvSpPr>
          <p:nvPr>
            <p:ph type="ftr" sz="quarter" idx="11"/>
          </p:nvPr>
        </p:nvSpPr>
        <p:spPr/>
        <p:txBody>
          <a:bodyPr/>
          <a:lstStyle/>
          <a:p>
            <a:endParaRPr lang="el-GR"/>
          </a:p>
        </p:txBody>
      </p:sp>
      <p:sp>
        <p:nvSpPr>
          <p:cNvPr id="8" name="7 - Θέση υποσέλιδου"/>
          <p:cNvSpPr txBox="1">
            <a:spLocks/>
          </p:cNvSpPr>
          <p:nvPr/>
        </p:nvSpPr>
        <p:spPr>
          <a:xfrm>
            <a:off x="0" y="6357958"/>
            <a:ext cx="9144000" cy="500042"/>
          </a:xfrm>
          <a:prstGeom prst="rect">
            <a:avLst/>
          </a:prstGeom>
          <a:blipFill>
            <a:blip r:embed="rId4">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539552" y="1107265"/>
            <a:ext cx="4750163" cy="4643470"/>
          </a:xfrm>
          <a:prstGeom prst="rect">
            <a:avLst/>
          </a:prstGeom>
          <a:noFill/>
          <a:ln w="9525">
            <a:noFill/>
            <a:miter lim="800000"/>
            <a:headEnd/>
            <a:tailEnd/>
          </a:ln>
          <a:effectLst/>
        </p:spPr>
      </p:pic>
      <p:sp>
        <p:nvSpPr>
          <p:cNvPr id="5" name="1 - Τίτλος"/>
          <p:cNvSpPr>
            <a:spLocks noGrp="1"/>
          </p:cNvSpPr>
          <p:nvPr>
            <p:ph type="ctrTitle"/>
          </p:nvPr>
        </p:nvSpPr>
        <p:spPr>
          <a:xfrm>
            <a:off x="5535949" y="1571612"/>
            <a:ext cx="3250893" cy="3143271"/>
          </a:xfrm>
        </p:spPr>
        <p:txBody>
          <a:bodyPr>
            <a:normAutofit/>
          </a:bodyPr>
          <a:lstStyle/>
          <a:p>
            <a:r>
              <a:rPr lang="en-US" sz="2400" dirty="0"/>
              <a:t>‘</a:t>
            </a:r>
            <a:r>
              <a:rPr lang="en-US" sz="2400" i="1" dirty="0" err="1"/>
              <a:t>Karmen</a:t>
            </a:r>
            <a:r>
              <a:rPr lang="en-US" sz="2400" dirty="0"/>
              <a:t>’, with Jose Carreras (Salzburg, </a:t>
            </a:r>
            <a:r>
              <a:rPr lang="el-GR" sz="2400" dirty="0"/>
              <a:t> </a:t>
            </a:r>
            <a:br>
              <a:rPr lang="el-GR" sz="2400" dirty="0"/>
            </a:br>
            <a:r>
              <a:rPr lang="el-GR" sz="2400" dirty="0"/>
              <a:t>1985</a:t>
            </a:r>
            <a:r>
              <a:rPr lang="en-US" sz="2400" dirty="0"/>
              <a:t>)</a:t>
            </a:r>
            <a:endParaRPr lang="el-GR" sz="2400" dirty="0"/>
          </a:p>
        </p:txBody>
      </p:sp>
      <p:pic>
        <p:nvPicPr>
          <p:cNvPr id="6" name="Picture 8"/>
          <p:cNvPicPr>
            <a:picLocks noChangeArrowheads="1"/>
          </p:cNvPicPr>
          <p:nvPr/>
        </p:nvPicPr>
        <p:blipFill>
          <a:blip r:embed="rId3"/>
          <a:srcRect/>
          <a:stretch>
            <a:fillRect/>
          </a:stretch>
        </p:blipFill>
        <p:spPr bwMode="auto">
          <a:xfrm>
            <a:off x="0" y="0"/>
            <a:ext cx="2481263" cy="760413"/>
          </a:xfrm>
          <a:prstGeom prst="rect">
            <a:avLst/>
          </a:prstGeom>
          <a:noFill/>
          <a:ln w="9525">
            <a:noFill/>
            <a:miter lim="800000"/>
            <a:headEnd/>
            <a:tailEnd/>
          </a:ln>
        </p:spPr>
      </p:pic>
      <p:pic>
        <p:nvPicPr>
          <p:cNvPr id="7" name="Picture 8" descr="EPAL_logo-2"/>
          <p:cNvPicPr>
            <a:picLocks noChangeAspect="1" noChangeArrowheads="1"/>
          </p:cNvPicPr>
          <p:nvPr/>
        </p:nvPicPr>
        <p:blipFill>
          <a:blip r:embed="rId4"/>
          <a:srcRect/>
          <a:stretch>
            <a:fillRect/>
          </a:stretch>
        </p:blipFill>
        <p:spPr bwMode="auto">
          <a:xfrm>
            <a:off x="8081962" y="0"/>
            <a:ext cx="1062038" cy="836613"/>
          </a:xfrm>
          <a:prstGeom prst="rect">
            <a:avLst/>
          </a:prstGeom>
          <a:noFill/>
          <a:ln w="9525">
            <a:noFill/>
            <a:miter lim="800000"/>
            <a:headEnd/>
            <a:tailEnd/>
          </a:ln>
        </p:spPr>
      </p:pic>
      <p:sp>
        <p:nvSpPr>
          <p:cNvPr id="8" name="7 - Θέση υποσέλιδου"/>
          <p:cNvSpPr>
            <a:spLocks noGrp="1"/>
          </p:cNvSpPr>
          <p:nvPr>
            <p:ph type="ftr" sz="quarter" idx="11"/>
          </p:nvPr>
        </p:nvSpPr>
        <p:spPr/>
        <p:txBody>
          <a:bodyPr/>
          <a:lstStyle/>
          <a:p>
            <a:endParaRPr lang="el-GR"/>
          </a:p>
        </p:txBody>
      </p:sp>
      <p:sp>
        <p:nvSpPr>
          <p:cNvPr id="9" name="7 - Θέση υποσέλιδου"/>
          <p:cNvSpPr txBox="1">
            <a:spLocks/>
          </p:cNvSpPr>
          <p:nvPr/>
        </p:nvSpPr>
        <p:spPr>
          <a:xfrm>
            <a:off x="0" y="6357958"/>
            <a:ext cx="9144000" cy="500042"/>
          </a:xfrm>
          <a:prstGeom prst="rect">
            <a:avLst/>
          </a:prstGeom>
          <a:blipFill>
            <a:blip r:embed="rId5">
              <a:duotone>
                <a:schemeClr val="accent1">
                  <a:shade val="45000"/>
                  <a:satMod val="135000"/>
                </a:schemeClr>
                <a:prstClr val="white"/>
              </a:duotone>
            </a:blip>
            <a:tile tx="0" ty="0" sx="100000" sy="100000" flip="none" algn="tl"/>
          </a:blipFill>
          <a:effectLst>
            <a:outerShdw blurRad="50800" dist="50800" dir="5400000" algn="ctr" rotWithShape="0">
              <a:srgbClr val="0070C0"/>
            </a:outerShdw>
          </a:effectLst>
        </p:spPr>
        <p:txBody>
          <a:bodyPr vert="horz" lIns="91440" tIns="45720" rIns="91440" bIns="45720" rtlCol="0" anchor="ctr"/>
          <a:lstStyle/>
          <a:p>
            <a:pPr algn="ctr"/>
            <a:r>
              <a:rPr lang="en-US" sz="2400" b="1" dirty="0">
                <a:solidFill>
                  <a:srgbClr val="0070C0"/>
                </a:solidFill>
              </a:rPr>
              <a:t>Unknown HERoines</a:t>
            </a:r>
            <a:endParaRPr lang="el-GR" sz="2400" b="1" dirty="0">
              <a:solidFill>
                <a:srgbClr val="0070C0"/>
              </a:solidFill>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1394</TotalTime>
  <Words>1433</Words>
  <Application>Microsoft Office PowerPoint</Application>
  <PresentationFormat>Προβολή στην οθόνη (4:3)</PresentationFormat>
  <Paragraphs>122</Paragraphs>
  <Slides>26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26</vt:i4>
      </vt:variant>
    </vt:vector>
  </HeadingPairs>
  <TitlesOfParts>
    <vt:vector size="30" baseType="lpstr">
      <vt:lpstr>Arial</vt:lpstr>
      <vt:lpstr>Calibri</vt:lpstr>
      <vt:lpstr>Wingdings</vt:lpstr>
      <vt:lpstr>Θέμα του Office</vt:lpstr>
      <vt:lpstr> Our Unknown HERoine: Agni Mpaltsa</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‘Karmen’, with Jose Carreras (Salzburg,   1985)</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άγνωστη ΗΡΩίδα μας: Α</dc:title>
  <dc:creator>1o epal karditsas</dc:creator>
  <cp:lastModifiedBy>User</cp:lastModifiedBy>
  <cp:revision>191</cp:revision>
  <dcterms:created xsi:type="dcterms:W3CDTF">2020-11-25T10:51:50Z</dcterms:created>
  <dcterms:modified xsi:type="dcterms:W3CDTF">2020-12-04T11:14:00Z</dcterms:modified>
</cp:coreProperties>
</file>