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304" r:id="rId3"/>
    <p:sldId id="305" r:id="rId4"/>
    <p:sldId id="306" r:id="rId5"/>
    <p:sldId id="307" r:id="rId6"/>
    <p:sldId id="308" r:id="rId7"/>
    <p:sldId id="257" r:id="rId8"/>
    <p:sldId id="295" r:id="rId9"/>
    <p:sldId id="296" r:id="rId10"/>
    <p:sldId id="297" r:id="rId11"/>
    <p:sldId id="312" r:id="rId12"/>
    <p:sldId id="313" r:id="rId13"/>
    <p:sldId id="314" r:id="rId14"/>
    <p:sldId id="315" r:id="rId15"/>
    <p:sldId id="316" r:id="rId16"/>
    <p:sldId id="317" r:id="rId17"/>
    <p:sldId id="309" r:id="rId18"/>
    <p:sldId id="318" r:id="rId19"/>
    <p:sldId id="278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5A46-89EB-4872-8171-321F682D9DCB}" type="datetimeFigureOut">
              <a:rPr lang="el-GR" smtClean="0"/>
              <a:t>13/6/2021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E4EE-CBE4-44DB-A234-ED8380B46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7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734B-215D-4A6D-9D17-E3FE9C820E91}" type="datetimeFigureOut">
              <a:rPr lang="el-GR" smtClean="0"/>
              <a:pPr/>
              <a:t>13/6/2021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F947-364E-42F8-AE02-24C6A396B7C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When it comes to science in the world, male names usually come to mind.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en-US" dirty="0"/>
              <a:t>Although this prejudice is broken a little more every year, it cannot be completely eradicated.</a:t>
            </a:r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6E3C3-CF8F-4C37-B9B1-F12D87C4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80" y="253635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/>
          </a:bodyPr>
          <a:lstStyle/>
          <a:p>
            <a:r>
              <a:rPr lang="en-US" dirty="0"/>
              <a:t>She was a Hubble Fellow and member at the Institute for Advanced Study in Princeton, New Jersey</a:t>
            </a:r>
            <a:r>
              <a:rPr lang="tr-TR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99C7A6-FB90-4C7B-9D49-2CE21BE45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016" y="1484784"/>
            <a:ext cx="4536480" cy="3853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B52C0F-E4E1-4D57-A852-309B8D99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317" y="297077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/>
          </a:bodyPr>
          <a:lstStyle/>
          <a:p>
            <a:r>
              <a:rPr lang="en-US" dirty="0"/>
              <a:t>She was a Fellow at the Harvard-Radcliffe Institute and a Visiting Professor at the Miller Institute at UC Berkeley.</a:t>
            </a:r>
            <a:endParaRPr lang="tr-T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DE402-A3C9-4DD4-BA6C-A891EB917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016" y="2204863"/>
            <a:ext cx="4159067" cy="3451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0A3F2-9C5B-453F-A0F1-5D59F7B75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00" y="408227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/>
          </a:bodyPr>
          <a:lstStyle/>
          <a:p>
            <a:r>
              <a:rPr lang="en-US" dirty="0"/>
              <a:t>Özel is widely recognized for her contributions to the field of neutron stars, black holes, and magnetars.</a:t>
            </a:r>
            <a:endParaRPr lang="tr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C17BD8-250A-49A8-8ACD-3E0F1C55E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66096" y="1802706"/>
            <a:ext cx="4536479" cy="3853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3776C-89F0-4F70-B270-C6C60680D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137" y="246934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/>
          </a:bodyPr>
          <a:lstStyle/>
          <a:p>
            <a:r>
              <a:rPr lang="en-US" dirty="0"/>
              <a:t>She is a member and Modeling lead of the Event Horizon Telescope (EHT) that released the first image of a black hole</a:t>
            </a:r>
            <a:r>
              <a:rPr lang="tr-TR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8CED88-5EC0-4164-BBCB-0A554D319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2560" y="3721556"/>
            <a:ext cx="4027911" cy="2083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65A39-6DA1-4F2D-BD14-E1BDB8E3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432" y="1284914"/>
            <a:ext cx="3816423" cy="222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6EC0D1-A19B-4705-A315-F070F430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000" y="115791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Özel received the Maria Goeppert Mayer award from the American Physical Society in 2013 for her outstanding contributions to neutron star astrophysics. </a:t>
            </a:r>
            <a:endParaRPr lang="tr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A992FF-B652-46F1-820C-D83079716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2329" y="1628800"/>
            <a:ext cx="3096344" cy="2792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7F33A-CB99-4FC2-80C1-0D6553F9D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417" y="4445813"/>
            <a:ext cx="3209056" cy="1791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50DD25-7EC2-4EB9-9D0E-BA6BA39F4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002" y="265510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/>
          </a:bodyPr>
          <a:lstStyle/>
          <a:p>
            <a:r>
              <a:rPr lang="en-US" dirty="0"/>
              <a:t>Özel has appeared on numerous TV documentaries including Big Ideas on PBS and the Universe series in the History Channel.</a:t>
            </a:r>
            <a:endParaRPr lang="tr-T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6A8A8-2DF0-4B56-A608-45C1838C4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6152" y="1681584"/>
            <a:ext cx="3816424" cy="4291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5DFB94-3CFA-44AC-A89A-A00AFA8A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00" y="212725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38535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Along with Alexey </a:t>
            </a:r>
            <a:r>
              <a:rPr lang="en-US" dirty="0" err="1"/>
              <a:t>Vikhlinin</a:t>
            </a:r>
            <a:r>
              <a:rPr lang="en-US" dirty="0"/>
              <a:t>, Özel is the Science and Technology Definition Team Community Co-Chair for the Lynx X-ray Observatory NASA Large Mission Concept</a:t>
            </a:r>
            <a:r>
              <a:rPr lang="tr-TR" dirty="0"/>
              <a:t>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A98F0AF-4339-4CE0-99BF-08C2A859A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2120" y="3883587"/>
            <a:ext cx="3168352" cy="2194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61586-69EA-42C3-8A27-F3683992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771476"/>
            <a:ext cx="3168352" cy="1908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FD99F-E64E-47CD-9925-F68770F7E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000" y="249755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7920880" cy="439248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Honors and awards</a:t>
            </a:r>
          </a:p>
          <a:p>
            <a:r>
              <a:rPr lang="tr-TR" dirty="0"/>
              <a:t>Breakthrough Prize, 2020</a:t>
            </a:r>
          </a:p>
          <a:p>
            <a:r>
              <a:rPr lang="tr-TR" dirty="0"/>
              <a:t>Chair, Astrophysics Advisory Committee (APAC), NASA, 2019</a:t>
            </a:r>
          </a:p>
          <a:p>
            <a:r>
              <a:rPr lang="tr-TR" dirty="0"/>
              <a:t>Fellowship, John Simon Guggenheim Memorial Foundation, 2016</a:t>
            </a:r>
          </a:p>
          <a:p>
            <a:r>
              <a:rPr lang="tr-TR" dirty="0"/>
              <a:t>Visiting Miller Professorship, University of California Berkeley, 2014</a:t>
            </a:r>
          </a:p>
          <a:p>
            <a:r>
              <a:rPr lang="tr-TR" dirty="0"/>
              <a:t>Maria Goeppert Mayer Award, American Physical Society, 2013</a:t>
            </a:r>
          </a:p>
          <a:p>
            <a:r>
              <a:rPr lang="tr-TR" dirty="0"/>
              <a:t>Fellowship, Radcliffe Institute for Advanced Studies, 2012-2013</a:t>
            </a:r>
          </a:p>
          <a:p>
            <a:r>
              <a:rPr lang="tr-TR" dirty="0"/>
              <a:t>Bart J. Bok Prize, Harvard University, 2010</a:t>
            </a:r>
          </a:p>
          <a:p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E07F2-22A9-409C-9217-8A137490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716" y="179245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7920880" cy="475252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Lucas Award, San Diego Astronomy Association, 2010</a:t>
            </a:r>
          </a:p>
          <a:p>
            <a:r>
              <a:rPr lang="tr-TR" dirty="0"/>
              <a:t>Visiting Scholar Fellowship, Turkish Scientific and Technical Research Foundation, 2007</a:t>
            </a:r>
          </a:p>
          <a:p>
            <a:r>
              <a:rPr lang="tr-TR" dirty="0"/>
              <a:t>Hubble Postdoctoral Fellowship, 2002-2005</a:t>
            </a:r>
          </a:p>
          <a:p>
            <a:r>
              <a:rPr lang="tr-TR" dirty="0"/>
              <a:t>Distinguished Scholar Award, Daughters of Atatürk Foundation, 2003</a:t>
            </a:r>
          </a:p>
          <a:p>
            <a:r>
              <a:rPr lang="tr-TR" dirty="0"/>
              <a:t>Keck Fellowship, Institute for Advanced Study, 2002</a:t>
            </a:r>
          </a:p>
          <a:p>
            <a:r>
              <a:rPr lang="tr-TR" dirty="0"/>
              <a:t>Van Vleck Fellowship, Harvard University, 1999</a:t>
            </a:r>
          </a:p>
          <a:p>
            <a:r>
              <a:rPr lang="tr-TR" dirty="0"/>
              <a:t>Kostrup Prize, Niels Bohr Institute, 1997</a:t>
            </a:r>
          </a:p>
          <a:p>
            <a:r>
              <a:rPr lang="tr-TR" dirty="0"/>
              <a:t>Niels Bohr Institute Graduate Fellowship, 1996-1997</a:t>
            </a:r>
          </a:p>
          <a:p>
            <a:r>
              <a:rPr lang="tr-TR" dirty="0"/>
              <a:t>Applied Mathematics Faculty Award, Columbia University, 1996</a:t>
            </a:r>
          </a:p>
          <a:p>
            <a:r>
              <a:rPr lang="tr-TR" dirty="0"/>
              <a:t>Fu Foundation Scholarship, Columbia University, 1994-1996</a:t>
            </a:r>
          </a:p>
          <a:p>
            <a:r>
              <a:rPr lang="tr-TR" dirty="0"/>
              <a:t>Research Fellowship, CERN, 1995</a:t>
            </a:r>
          </a:p>
          <a:p>
            <a:r>
              <a:rPr lang="tr-TR" dirty="0"/>
              <a:t>Turkish Health and Education Foundation Scholarship, 1992-1994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ACE4D-EE2B-49C4-AE3D-C2AED427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64" y="126064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744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4800" dirty="0">
                <a:solidFill>
                  <a:srgbClr val="00B050"/>
                </a:solidFill>
              </a:rPr>
              <a:t>THANKS FOR LISTENING</a:t>
            </a:r>
          </a:p>
          <a:p>
            <a:pPr algn="ctr">
              <a:buNone/>
            </a:pPr>
            <a:endParaRPr lang="tr-TR" sz="4800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tr-TR" dirty="0">
                <a:solidFill>
                  <a:srgbClr val="FF0000"/>
                </a:solidFill>
              </a:rPr>
              <a:t>You can also visit youtube for one of her speeches</a:t>
            </a:r>
          </a:p>
          <a:p>
            <a:pPr algn="ctr">
              <a:buNone/>
            </a:pPr>
            <a:r>
              <a:rPr lang="tr-TR" dirty="0">
                <a:solidFill>
                  <a:srgbClr val="FF0000"/>
                </a:solidFill>
              </a:rPr>
              <a:t>https://www.youtube.com/watch?v=IFzaKvI3RPU</a:t>
            </a: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6600" b="1" dirty="0">
                <a:latin typeface="Arial" charset="0"/>
              </a:rPr>
              <a:t>«</a:t>
            </a:r>
            <a:r>
              <a:rPr lang="en-US" altLang="el-GR" sz="6600" b="1" dirty="0">
                <a:latin typeface="Arial" charset="0"/>
              </a:rPr>
              <a:t>Unknown </a:t>
            </a:r>
            <a:r>
              <a:rPr lang="en-US" altLang="el-GR" sz="6600" b="1" dirty="0" err="1">
                <a:latin typeface="Arial" charset="0"/>
              </a:rPr>
              <a:t>HERoines</a:t>
            </a:r>
            <a:r>
              <a:rPr lang="en-GB" altLang="el-GR" sz="6600" b="1" dirty="0">
                <a:latin typeface="Arial" charset="0"/>
              </a:rPr>
              <a:t>»</a:t>
            </a:r>
            <a:endParaRPr lang="el-GR" altLang="el-GR" sz="6600" b="1" dirty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36C6D-6743-4490-A6CD-5A958A0C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24" y="297077"/>
            <a:ext cx="920576" cy="926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tr-TR" dirty="0"/>
          </a:p>
          <a:p>
            <a:pPr algn="just"/>
            <a:r>
              <a:rPr lang="en-US" dirty="0"/>
              <a:t>So how many people know about female scientists</a:t>
            </a:r>
            <a:r>
              <a:rPr lang="tr-TR" dirty="0"/>
              <a:t>?</a:t>
            </a:r>
          </a:p>
          <a:p>
            <a:pPr algn="just"/>
            <a:r>
              <a:rPr lang="tr-TR" dirty="0"/>
              <a:t>Two Nobel Laureates Marie Curie?</a:t>
            </a:r>
          </a:p>
          <a:p>
            <a:pPr algn="just"/>
            <a:r>
              <a:rPr lang="en-US" dirty="0"/>
              <a:t>Ada Lovelace, a mathematician and considered the world's first computer programmer by some circles</a:t>
            </a:r>
            <a:r>
              <a:rPr lang="tr-TR" dirty="0"/>
              <a:t>?</a:t>
            </a:r>
          </a:p>
          <a:p>
            <a:pPr algn="just"/>
            <a:r>
              <a:rPr lang="en-US" dirty="0"/>
              <a:t>Christina Koch, who performed the second longest spaceflight in NASA history</a:t>
            </a:r>
            <a:r>
              <a:rPr lang="tr-TR" dirty="0"/>
              <a:t>?</a:t>
            </a:r>
          </a:p>
          <a:p>
            <a:pPr algn="just"/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2169A-0380-42CD-9D1A-FC237316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484" y="253635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tr-TR" dirty="0"/>
          </a:p>
          <a:p>
            <a:pPr algn="just"/>
            <a:r>
              <a:rPr lang="tr-TR" dirty="0"/>
              <a:t>What about Turkish female scientists?</a:t>
            </a:r>
          </a:p>
          <a:p>
            <a:pPr algn="just"/>
            <a:endParaRPr lang="tr-TR" dirty="0"/>
          </a:p>
          <a:p>
            <a:pPr algn="just"/>
            <a:r>
              <a:rPr lang="en-US" dirty="0"/>
              <a:t>Even though it is less compared to previous years, women today are still struggling with their success being taken to the second plan, being forgotten, and worse still not noticed.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BD66D-E89B-4700-B8A0-28992F3D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24" y="268501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place of women in science and engineering is still met with "astonishment", and the name of the man is emphasized more in difficult conditions.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en-US" dirty="0"/>
              <a:t>Women struggle extra to show themselves in challenging professions.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6F067-9AA1-4C28-ADBE-7B01885B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24" y="268501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However, many women are leaving their marks in the world by overcoming difficulties and giving direction to the world with the steps they take in their professions.</a:t>
            </a:r>
            <a:endParaRPr lang="tr-TR" dirty="0"/>
          </a:p>
          <a:p>
            <a:pPr algn="just"/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8679D-204D-4592-8481-A00F6207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24" y="297077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   </a:t>
            </a:r>
            <a:br>
              <a:rPr lang="el-GR" dirty="0"/>
            </a:br>
            <a:r>
              <a:rPr lang="en-US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Unknown </a:t>
            </a:r>
            <a:r>
              <a:rPr lang="en-US" altLang="el-GR" sz="4000" b="1" dirty="0" err="1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HERoine</a:t>
            </a: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s</a:t>
            </a:r>
            <a:b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</a:br>
            <a:r>
              <a:rPr lang="tr-TR" altLang="el-GR" sz="4000" b="1" dirty="0">
                <a:solidFill>
                  <a:srgbClr val="000000"/>
                </a:solidFill>
                <a:ea typeface="Times New Roman" pitchFamily="18" charset="0"/>
                <a:cs typeface="Amiri Quran" pitchFamily="2" charset="-78"/>
              </a:rPr>
              <a:t>INTRODUCTION</a:t>
            </a:r>
            <a:br>
              <a:rPr lang="el-GR" dirty="0"/>
            </a:b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237288"/>
            <a:ext cx="9144000" cy="6207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el-GR" altLang="el-GR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  <a:p>
            <a:pPr marL="0" indent="0">
              <a:buNone/>
            </a:pPr>
            <a:r>
              <a:rPr lang="el-GR" altLang="el-GR" sz="8000" dirty="0">
                <a:latin typeface="Arial" charset="0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endParaRPr lang="el-GR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45E4-3120-4D8D-B194-3A9C53B1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We wanted to remind the Turkish scientists who left their mark on science and talked to the world.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Here is </a:t>
            </a:r>
            <a:r>
              <a:rPr lang="tr-TR" dirty="0">
                <a:solidFill>
                  <a:srgbClr val="FF0000"/>
                </a:solidFill>
              </a:rPr>
              <a:t>Prof.Dr.Feryal OZEL</a:t>
            </a:r>
            <a:r>
              <a:rPr lang="en-US" dirty="0">
                <a:solidFill>
                  <a:srgbClr val="FF0000"/>
                </a:solidFill>
              </a:rPr>
              <a:t>, one of the scientists who made Turkey proud with her work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67407-30B2-4CDA-B9D5-948F0678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31" y="4077072"/>
            <a:ext cx="4608511" cy="2049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C252A-25C3-4617-A30A-BCF21C763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224" y="268501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384941"/>
            <a:ext cx="4038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b="1" dirty="0"/>
              <a:t>   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BIOGRAPHY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7277-F263-4DA2-B2BA-2290743BD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feryal</a:t>
            </a:r>
            <a:r>
              <a:rPr lang="en-US" dirty="0"/>
              <a:t> Özel (born May 27, 1975) is a Turkish-American astrophysicist born in Istanbul, Turkey, specializing in the physics of compact objects and high energy astrophysical phenomena</a:t>
            </a:r>
            <a:r>
              <a:rPr lang="tr-TR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EE555-511A-4319-8727-F0D107CE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64" y="1600200"/>
            <a:ext cx="4038600" cy="3701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9B2E1B-E7B9-43E9-8CC3-1C5CA28D8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492" y="200760"/>
            <a:ext cx="920576" cy="926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4716016" y="380206"/>
            <a:ext cx="4038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b="1" dirty="0"/>
              <a:t>       </a:t>
            </a:r>
            <a:endParaRPr lang="tr-TR" sz="1800" b="1" dirty="0"/>
          </a:p>
          <a:p>
            <a:pPr algn="ctr">
              <a:buNone/>
            </a:pPr>
            <a:endParaRPr lang="tr-TR" sz="1800" b="1" dirty="0"/>
          </a:p>
          <a:p>
            <a:pPr algn="ctr">
              <a:buNone/>
            </a:pPr>
            <a:endParaRPr lang="tr-TR" sz="1800" b="1" dirty="0"/>
          </a:p>
          <a:p>
            <a:pPr algn="ctr">
              <a:buNone/>
            </a:pPr>
            <a:r>
              <a:rPr lang="el-GR" sz="1800" b="1" dirty="0"/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BIOGRAPHY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10A15F-2B4A-4E66-A545-D62F8F31E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71562"/>
            <a:ext cx="4038600" cy="5254601"/>
          </a:xfrm>
        </p:spPr>
        <p:txBody>
          <a:bodyPr>
            <a:normAutofit/>
          </a:bodyPr>
          <a:lstStyle/>
          <a:p>
            <a:r>
              <a:rPr lang="en-US" dirty="0"/>
              <a:t>As of 2020, Özel is a professor at the University of Arizona in Tucson, in the Astronomy Department and Steward Observatory.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1234E-CE03-48AA-A9F4-F6B65E4D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36" y="2036522"/>
            <a:ext cx="3600401" cy="352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D7321-F9ED-4422-BE5E-1C36C416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862" y="209491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851945" y="476672"/>
            <a:ext cx="4536480" cy="94096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b="1" dirty="0"/>
              <a:t>       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lang="en-GB" altLang="el-GR" sz="8000" b="1" dirty="0">
                <a:latin typeface="Arial" charset="0"/>
              </a:rPr>
              <a:t>«</a:t>
            </a:r>
            <a:r>
              <a:rPr lang="en-US" altLang="el-GR" sz="8000" b="1" dirty="0">
                <a:latin typeface="Arial" charset="0"/>
              </a:rPr>
              <a:t>Unknown </a:t>
            </a:r>
            <a:r>
              <a:rPr lang="en-US" altLang="el-GR" sz="8000" b="1" dirty="0" err="1">
                <a:latin typeface="Arial" charset="0"/>
              </a:rPr>
              <a:t>HERoines</a:t>
            </a:r>
            <a:r>
              <a:rPr lang="en-GB" altLang="el-GR" sz="8000" b="1" dirty="0">
                <a:latin typeface="Arial" charset="0"/>
              </a:rPr>
              <a:t>»</a:t>
            </a:r>
            <a:endParaRPr lang="el-GR" altLang="el-GR" sz="8000" b="1" dirty="0"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D08D-285E-434C-A9CA-84A49DDAC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24" y="871563"/>
            <a:ext cx="3312368" cy="5254600"/>
          </a:xfrm>
        </p:spPr>
        <p:txBody>
          <a:bodyPr>
            <a:normAutofit/>
          </a:bodyPr>
          <a:lstStyle/>
          <a:p>
            <a:r>
              <a:rPr lang="en-US" dirty="0"/>
              <a:t>Özel received her PhD at Harvard University with Ramesh Narayan acting as Thesis advisor</a:t>
            </a:r>
            <a:r>
              <a:rPr lang="tr-TR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6A38B-C5F1-4D73-9BB3-4F8A5CCB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040" y="1417639"/>
            <a:ext cx="4869432" cy="3903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9BC9A-A4B8-46B6-9A2B-D6319E61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896" y="241224"/>
            <a:ext cx="9205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53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799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Θέμα του Office</vt:lpstr>
      <vt:lpstr>    Unknown HERoines INTRODUCTION </vt:lpstr>
      <vt:lpstr>    Unknown HERoines INTRODUCTION </vt:lpstr>
      <vt:lpstr>    Unknown HERoines INTRODUCTION </vt:lpstr>
      <vt:lpstr>    Unknown HERoines INTRODUCTION </vt:lpstr>
      <vt:lpstr>    Unknown HERoines INTRODUCTION </vt:lpstr>
      <vt:lpstr>    Unknown HERoines INTRODUCTION 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Άλκη Ζέη(Συγγραφέας)</dc:title>
  <dc:creator>ΔΗΜΗΤΡΑ</dc:creator>
  <cp:lastModifiedBy>Ortaokul Bilisim Lab3</cp:lastModifiedBy>
  <cp:revision>174</cp:revision>
  <dcterms:created xsi:type="dcterms:W3CDTF">2020-11-20T15:44:28Z</dcterms:created>
  <dcterms:modified xsi:type="dcterms:W3CDTF">2021-06-13T21:03:20Z</dcterms:modified>
</cp:coreProperties>
</file>